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282" r:id="rId2"/>
    <p:sldId id="283" r:id="rId3"/>
    <p:sldId id="396" r:id="rId4"/>
    <p:sldId id="397" r:id="rId5"/>
    <p:sldId id="285" r:id="rId6"/>
    <p:sldId id="433" r:id="rId7"/>
    <p:sldId id="310" r:id="rId8"/>
    <p:sldId id="411" r:id="rId9"/>
    <p:sldId id="422" r:id="rId10"/>
    <p:sldId id="426" r:id="rId11"/>
    <p:sldId id="434" r:id="rId12"/>
    <p:sldId id="435" r:id="rId13"/>
    <p:sldId id="412" r:id="rId14"/>
    <p:sldId id="415" r:id="rId15"/>
    <p:sldId id="416" r:id="rId16"/>
    <p:sldId id="436" r:id="rId17"/>
    <p:sldId id="410" r:id="rId18"/>
    <p:sldId id="417" r:id="rId19"/>
    <p:sldId id="418" r:id="rId20"/>
    <p:sldId id="419" r:id="rId21"/>
    <p:sldId id="420" r:id="rId22"/>
    <p:sldId id="421" r:id="rId23"/>
    <p:sldId id="398" r:id="rId24"/>
    <p:sldId id="399" r:id="rId25"/>
    <p:sldId id="400" r:id="rId26"/>
    <p:sldId id="401" r:id="rId27"/>
    <p:sldId id="402" r:id="rId28"/>
    <p:sldId id="403" r:id="rId29"/>
    <p:sldId id="404" r:id="rId30"/>
    <p:sldId id="409" r:id="rId31"/>
    <p:sldId id="405" r:id="rId32"/>
    <p:sldId id="437" r:id="rId33"/>
    <p:sldId id="406" r:id="rId34"/>
    <p:sldId id="429" r:id="rId35"/>
    <p:sldId id="430" r:id="rId36"/>
    <p:sldId id="431" r:id="rId37"/>
    <p:sldId id="432" r:id="rId38"/>
    <p:sldId id="407" r:id="rId39"/>
    <p:sldId id="438" r:id="rId40"/>
    <p:sldId id="408" r:id="rId41"/>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ob Staples" initials="JS" lastIdx="6" clrIdx="0">
    <p:extLst>
      <p:ext uri="{19B8F6BF-5375-455C-9EA6-DF929625EA0E}">
        <p15:presenceInfo xmlns:p15="http://schemas.microsoft.com/office/powerpoint/2012/main" userId="Jacob Stap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F61"/>
    <a:srgbClr val="FF3300"/>
    <a:srgbClr val="FEF298"/>
    <a:srgbClr val="000000"/>
    <a:srgbClr val="111111"/>
    <a:srgbClr val="F49180"/>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0" autoAdjust="0"/>
    <p:restoredTop sz="91454" autoAdjust="0"/>
  </p:normalViewPr>
  <p:slideViewPr>
    <p:cSldViewPr snapToGrid="0" snapToObjects="1">
      <p:cViewPr varScale="1">
        <p:scale>
          <a:sx n="64" d="100"/>
          <a:sy n="64" d="100"/>
        </p:scale>
        <p:origin x="133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1/10/2017</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1/10/2017</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530462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22</a:t>
            </a:fld>
            <a:endParaRPr lang="en-US"/>
          </a:p>
        </p:txBody>
      </p:sp>
    </p:spTree>
    <p:extLst>
      <p:ext uri="{BB962C8B-B14F-4D97-AF65-F5344CB8AC3E}">
        <p14:creationId xmlns:p14="http://schemas.microsoft.com/office/powerpoint/2010/main" val="14324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32</a:t>
            </a:fld>
            <a:endParaRPr lang="en-US"/>
          </a:p>
        </p:txBody>
      </p:sp>
    </p:spTree>
    <p:extLst>
      <p:ext uri="{BB962C8B-B14F-4D97-AF65-F5344CB8AC3E}">
        <p14:creationId xmlns:p14="http://schemas.microsoft.com/office/powerpoint/2010/main" val="4199580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33">
              <a:defRPr/>
            </a:pPr>
            <a:r>
              <a:rPr lang="en-US" dirty="0" err="1" smtClean="0"/>
              <a:t>Highlevel</a:t>
            </a:r>
            <a:r>
              <a:rPr lang="en-US" dirty="0" smtClean="0"/>
              <a:t> overview of where our problem fits in the big picture.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B152310B-D1D2-4ED9-8472-246EA1D6D8C3}" type="slidenum">
              <a:rPr lang="en-US" smtClean="0"/>
              <a:pPr>
                <a:defRPr/>
              </a:pPr>
              <a:t>34</a:t>
            </a:fld>
            <a:endParaRPr lang="en-US"/>
          </a:p>
        </p:txBody>
      </p:sp>
    </p:spTree>
    <p:extLst>
      <p:ext uri="{BB962C8B-B14F-4D97-AF65-F5344CB8AC3E}">
        <p14:creationId xmlns:p14="http://schemas.microsoft.com/office/powerpoint/2010/main" val="3749120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33">
              <a:defRPr/>
            </a:pPr>
            <a:r>
              <a:rPr lang="en-US" dirty="0" err="1" smtClean="0"/>
              <a:t>Highlevel</a:t>
            </a:r>
            <a:r>
              <a:rPr lang="en-US" dirty="0" smtClean="0"/>
              <a:t> overview of where our problem fits in the big picture.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B152310B-D1D2-4ED9-8472-246EA1D6D8C3}" type="slidenum">
              <a:rPr lang="en-US" smtClean="0"/>
              <a:pPr>
                <a:defRPr/>
              </a:pPr>
              <a:t>35</a:t>
            </a:fld>
            <a:endParaRPr lang="en-US"/>
          </a:p>
        </p:txBody>
      </p:sp>
    </p:spTree>
    <p:extLst>
      <p:ext uri="{BB962C8B-B14F-4D97-AF65-F5344CB8AC3E}">
        <p14:creationId xmlns:p14="http://schemas.microsoft.com/office/powerpoint/2010/main" val="372817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for</a:t>
            </a:r>
            <a:r>
              <a:rPr lang="en-US" baseline="0" dirty="0" smtClean="0"/>
              <a:t> the speaker:  Stood up the platform, published the two CPs, have a vocabulary to represent the functional and </a:t>
            </a:r>
            <a:r>
              <a:rPr lang="en-US" baseline="0" dirty="0" err="1" smtClean="0"/>
              <a:t>extrafunctional</a:t>
            </a:r>
            <a:r>
              <a:rPr lang="en-US" baseline="0" dirty="0" smtClean="0"/>
              <a:t> aspects of the program and the ecosystem, have initial capabilities for program analysis to discover resource dependency and usage, DSL for checking, working DAS v1– not pretty looking or with nice interfaces– in process of integrated the upgrades of the components,  CP1 working in the DAS v1, CP2 is in process,  and also already started looking an enhancements to CPs that will stretch the limits of current analysis and synthesis capabilities. And started publishing..</a:t>
            </a:r>
          </a:p>
          <a:p>
            <a:endParaRPr lang="en-US" baseline="0" dirty="0" smtClean="0"/>
          </a:p>
          <a:p>
            <a:r>
              <a:rPr lang="en-US" baseline="0" dirty="0" smtClean="0"/>
              <a:t>List of publications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6</a:t>
            </a:fld>
            <a:endParaRPr lang="en-US"/>
          </a:p>
        </p:txBody>
      </p:sp>
    </p:spTree>
    <p:extLst>
      <p:ext uri="{BB962C8B-B14F-4D97-AF65-F5344CB8AC3E}">
        <p14:creationId xmlns:p14="http://schemas.microsoft.com/office/powerpoint/2010/main" val="391120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9</a:t>
            </a:fld>
            <a:endParaRPr lang="en-US"/>
          </a:p>
        </p:txBody>
      </p:sp>
    </p:spTree>
    <p:extLst>
      <p:ext uri="{BB962C8B-B14F-4D97-AF65-F5344CB8AC3E}">
        <p14:creationId xmlns:p14="http://schemas.microsoft.com/office/powerpoint/2010/main" val="4277403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11</a:t>
            </a:fld>
            <a:endParaRPr lang="en-US"/>
          </a:p>
        </p:txBody>
      </p:sp>
    </p:spTree>
    <p:extLst>
      <p:ext uri="{BB962C8B-B14F-4D97-AF65-F5344CB8AC3E}">
        <p14:creationId xmlns:p14="http://schemas.microsoft.com/office/powerpoint/2010/main" val="2354380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12</a:t>
            </a:fld>
            <a:endParaRPr lang="en-US"/>
          </a:p>
        </p:txBody>
      </p:sp>
    </p:spTree>
    <p:extLst>
      <p:ext uri="{BB962C8B-B14F-4D97-AF65-F5344CB8AC3E}">
        <p14:creationId xmlns:p14="http://schemas.microsoft.com/office/powerpoint/2010/main" val="2081596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16</a:t>
            </a:fld>
            <a:endParaRPr lang="en-US"/>
          </a:p>
        </p:txBody>
      </p:sp>
    </p:spTree>
    <p:extLst>
      <p:ext uri="{BB962C8B-B14F-4D97-AF65-F5344CB8AC3E}">
        <p14:creationId xmlns:p14="http://schemas.microsoft.com/office/powerpoint/2010/main" val="312777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19</a:t>
            </a:fld>
            <a:endParaRPr lang="en-US"/>
          </a:p>
        </p:txBody>
      </p:sp>
    </p:spTree>
    <p:extLst>
      <p:ext uri="{BB962C8B-B14F-4D97-AF65-F5344CB8AC3E}">
        <p14:creationId xmlns:p14="http://schemas.microsoft.com/office/powerpoint/2010/main" val="307445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20</a:t>
            </a:fld>
            <a:endParaRPr lang="en-US"/>
          </a:p>
        </p:txBody>
      </p:sp>
    </p:spTree>
    <p:extLst>
      <p:ext uri="{BB962C8B-B14F-4D97-AF65-F5344CB8AC3E}">
        <p14:creationId xmlns:p14="http://schemas.microsoft.com/office/powerpoint/2010/main" val="130150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21</a:t>
            </a:fld>
            <a:endParaRPr lang="en-US"/>
          </a:p>
        </p:txBody>
      </p:sp>
    </p:spTree>
    <p:extLst>
      <p:ext uri="{BB962C8B-B14F-4D97-AF65-F5344CB8AC3E}">
        <p14:creationId xmlns:p14="http://schemas.microsoft.com/office/powerpoint/2010/main" val="226323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95A6B3DF-E0BF-4247-9CA4-A55DEB1697DE}" type="datetime1">
              <a:rPr lang="en-US" smtClean="0">
                <a:solidFill>
                  <a:prstClr val="black"/>
                </a:solidFill>
              </a:rPr>
              <a:pPr/>
              <a:t>1/10/2017</a:t>
            </a:fld>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extLst>
      <p:ext uri="{BB962C8B-B14F-4D97-AF65-F5344CB8AC3E}">
        <p14:creationId xmlns:p14="http://schemas.microsoft.com/office/powerpoint/2010/main" val="28605840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2C1ACC6E-3B65-47B9-A02B-435C919687C0}" type="datetime1">
              <a:rPr lang="en-US" smtClean="0">
                <a:solidFill>
                  <a:prstClr val="black"/>
                </a:solidFill>
              </a:rPr>
              <a:pPr/>
              <a:t>1/10/2017</a:t>
            </a:fld>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extLst>
      <p:ext uri="{BB962C8B-B14F-4D97-AF65-F5344CB8AC3E}">
        <p14:creationId xmlns:p14="http://schemas.microsoft.com/office/powerpoint/2010/main" val="34774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B90C3844-2847-4E85-B407-6E0EDA274DAD}" type="datetime1">
              <a:rPr lang="en-US" smtClean="0">
                <a:solidFill>
                  <a:prstClr val="black"/>
                </a:solidFill>
              </a:rPr>
              <a:pPr/>
              <a:t>1/10/2017</a:t>
            </a:fld>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extLst>
      <p:ext uri="{BB962C8B-B14F-4D97-AF65-F5344CB8AC3E}">
        <p14:creationId xmlns:p14="http://schemas.microsoft.com/office/powerpoint/2010/main" val="3679787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B285CC8-9FF3-4CA7-AB46-4C64AC48CFF9}" type="datetime1">
              <a:rPr lang="en-US" smtClean="0">
                <a:solidFill>
                  <a:prstClr val="black"/>
                </a:solidFill>
              </a:rPr>
              <a:pPr/>
              <a:t>1/10/2017</a:t>
            </a:fld>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extLst>
      <p:ext uri="{BB962C8B-B14F-4D97-AF65-F5344CB8AC3E}">
        <p14:creationId xmlns:p14="http://schemas.microsoft.com/office/powerpoint/2010/main" val="10408214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6F7B118-A922-4575-948A-19FE348C4DCB}" type="datetime1">
              <a:rPr lang="en-US" smtClean="0">
                <a:solidFill>
                  <a:prstClr val="black"/>
                </a:solidFill>
              </a:rPr>
              <a:pPr/>
              <a:t>1/10/2017</a:t>
            </a:fld>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extLst>
      <p:ext uri="{BB962C8B-B14F-4D97-AF65-F5344CB8AC3E}">
        <p14:creationId xmlns:p14="http://schemas.microsoft.com/office/powerpoint/2010/main" val="372834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1B314952-7D96-477D-9ED8-36B09E208539}" type="datetime1">
              <a:rPr lang="en-US" smtClean="0">
                <a:solidFill>
                  <a:prstClr val="black"/>
                </a:solidFill>
              </a:rPr>
              <a:pPr/>
              <a:t>1/10/2017</a:t>
            </a:fld>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extLst>
      <p:ext uri="{BB962C8B-B14F-4D97-AF65-F5344CB8AC3E}">
        <p14:creationId xmlns:p14="http://schemas.microsoft.com/office/powerpoint/2010/main" val="298812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3EC21296-BC98-4171-92F6-D019B15585F0}" type="datetime1">
              <a:rPr lang="en-US" smtClean="0">
                <a:solidFill>
                  <a:prstClr val="black"/>
                </a:solidFill>
              </a:rPr>
              <a:pPr/>
              <a:t>1/10/2017</a:t>
            </a:fld>
            <a:endParaRPr lang="en-US">
              <a:solidFill>
                <a:prstClr val="black"/>
              </a:solidFill>
            </a:endParaRPr>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extLst>
      <p:ext uri="{BB962C8B-B14F-4D97-AF65-F5344CB8AC3E}">
        <p14:creationId xmlns:p14="http://schemas.microsoft.com/office/powerpoint/2010/main" val="104274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800FCB95-AD58-4B63-8306-18B0C136E6DE}" type="datetime1">
              <a:rPr lang="en-US" smtClean="0">
                <a:solidFill>
                  <a:prstClr val="black"/>
                </a:solidFill>
              </a:rPr>
              <a:pPr/>
              <a:t>1/10/2017</a:t>
            </a:fld>
            <a:endParaRPr lang="en-US">
              <a:solidFill>
                <a:prstClr val="black"/>
              </a:solidFill>
            </a:endParaRPr>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extLst>
      <p:ext uri="{BB962C8B-B14F-4D97-AF65-F5344CB8AC3E}">
        <p14:creationId xmlns:p14="http://schemas.microsoft.com/office/powerpoint/2010/main" val="179564829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4333225-A648-4F55-B5C0-A5E1B6A212FC}" type="datetime1">
              <a:rPr lang="en-US" smtClean="0">
                <a:solidFill>
                  <a:prstClr val="black"/>
                </a:solidFill>
              </a:rPr>
              <a:pPr/>
              <a:t>1/10/2017</a:t>
            </a:fld>
            <a:endParaRPr lang="en-US">
              <a:solidFill>
                <a:prstClr val="black"/>
              </a:solidFill>
            </a:endParaRPr>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extLst>
      <p:ext uri="{BB962C8B-B14F-4D97-AF65-F5344CB8AC3E}">
        <p14:creationId xmlns:p14="http://schemas.microsoft.com/office/powerpoint/2010/main" val="229945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774781DE-06DC-4BED-A6A2-EA6DC1FCA1B5}" type="datetime1">
              <a:rPr lang="en-US" smtClean="0">
                <a:solidFill>
                  <a:prstClr val="black"/>
                </a:solidFill>
              </a:rPr>
              <a:pPr/>
              <a:t>1/10/2017</a:t>
            </a:fld>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extLst>
      <p:ext uri="{BB962C8B-B14F-4D97-AF65-F5344CB8AC3E}">
        <p14:creationId xmlns:p14="http://schemas.microsoft.com/office/powerpoint/2010/main" val="157253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EFBD287-52BE-4966-B318-DCDD8D070EF8}" type="datetime1">
              <a:rPr lang="en-US" smtClean="0">
                <a:solidFill>
                  <a:prstClr val="black"/>
                </a:solidFill>
              </a:rPr>
              <a:pPr/>
              <a:t>1/10/2017</a:t>
            </a:fld>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extLst>
      <p:ext uri="{BB962C8B-B14F-4D97-AF65-F5344CB8AC3E}">
        <p14:creationId xmlns:p14="http://schemas.microsoft.com/office/powerpoint/2010/main" val="36067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258552" y="6438238"/>
            <a:ext cx="1268323"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solidFill>
                <a:prstClr val="black"/>
              </a:solidFill>
              <a:latin typeface="Arial"/>
            </a:endParaRPr>
          </a:p>
        </p:txBody>
      </p:sp>
      <p:pic>
        <p:nvPicPr>
          <p:cNvPr id="1032" name="Picture 9" descr="BBn Technologies_RGB_RB.jpg"/>
          <p:cNvPicPr>
            <a:picLocks noChangeAspect="1"/>
          </p:cNvPicPr>
          <p:nvPr/>
        </p:nvPicPr>
        <p:blipFill>
          <a:blip r:embed="rId13"/>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932317" y="6561838"/>
            <a:ext cx="5913109" cy="285496"/>
          </a:xfrm>
          <a:prstGeom prst="rect">
            <a:avLst/>
          </a:prstGeom>
        </p:spPr>
        <p:txBody>
          <a:bodyPr/>
          <a:lstStyle/>
          <a:p>
            <a:pPr algn="ctr">
              <a:lnSpc>
                <a:spcPct val="80000"/>
              </a:lnSpc>
              <a:defRPr/>
            </a:pPr>
            <a:endParaRPr lang="en-US" sz="1000" dirty="0">
              <a:solidFill>
                <a:prstClr val="white">
                  <a:lumMod val="50000"/>
                </a:prstClr>
              </a:solidFill>
            </a:endParaRPr>
          </a:p>
        </p:txBody>
      </p:sp>
      <p:sp>
        <p:nvSpPr>
          <p:cNvPr id="8" name="Footer Placeholder 4"/>
          <p:cNvSpPr txBox="1">
            <a:spLocks/>
          </p:cNvSpPr>
          <p:nvPr userDrawn="1"/>
        </p:nvSpPr>
        <p:spPr>
          <a:xfrm>
            <a:off x="1932317" y="6516980"/>
            <a:ext cx="5913109" cy="285496"/>
          </a:xfrm>
          <a:prstGeom prst="rect">
            <a:avLst/>
          </a:prstGeom>
        </p:spPr>
        <p:txBody>
          <a:bodyPr/>
          <a:lstStyle/>
          <a:p>
            <a:pPr algn="ctr">
              <a:lnSpc>
                <a:spcPct val="80000"/>
              </a:lnSpc>
              <a:defRPr/>
            </a:pPr>
            <a:r>
              <a:rPr lang="en-US" sz="1000" dirty="0" smtClean="0">
                <a:solidFill>
                  <a:prstClr val="white">
                    <a:lumMod val="50000"/>
                  </a:prstClr>
                </a:solidFill>
              </a:rPr>
              <a:t>Distribution authorized to U.S. Government Agencies only (Proprietary Information – April</a:t>
            </a:r>
            <a:r>
              <a:rPr lang="en-US" sz="1000" baseline="0" dirty="0" smtClean="0">
                <a:solidFill>
                  <a:prstClr val="white">
                    <a:lumMod val="50000"/>
                  </a:prstClr>
                </a:solidFill>
              </a:rPr>
              <a:t> 2016</a:t>
            </a:r>
            <a:r>
              <a:rPr lang="en-US" sz="1000" dirty="0" smtClean="0">
                <a:solidFill>
                  <a:prstClr val="white">
                    <a:lumMod val="50000"/>
                  </a:prstClr>
                </a:solidFill>
              </a:rPr>
              <a:t>). Other requests for this document shall be referred to DARPA Public Release Center. </a:t>
            </a:r>
            <a:endParaRPr lang="en-US" sz="1000" dirty="0">
              <a:solidFill>
                <a:prstClr val="white">
                  <a:lumMod val="50000"/>
                </a:prstClr>
              </a:solidFill>
            </a:endParaRPr>
          </a:p>
        </p:txBody>
      </p:sp>
    </p:spTree>
    <p:extLst>
      <p:ext uri="{BB962C8B-B14F-4D97-AF65-F5344CB8AC3E}">
        <p14:creationId xmlns:p14="http://schemas.microsoft.com/office/powerpoint/2010/main" val="3773152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wmf"/><Relationship Id="rId15" Type="http://schemas.openxmlformats.org/officeDocument/2006/relationships/image" Target="../media/image3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wmf"/><Relationship Id="rId15" Type="http://schemas.openxmlformats.org/officeDocument/2006/relationships/image" Target="../media/image3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jp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5.png"/><Relationship Id="rId3" Type="http://schemas.openxmlformats.org/officeDocument/2006/relationships/image" Target="../media/image59.png"/><Relationship Id="rId21" Type="http://schemas.openxmlformats.org/officeDocument/2006/relationships/image" Target="../media/image68.png"/><Relationship Id="rId7" Type="http://schemas.openxmlformats.org/officeDocument/2006/relationships/image" Target="../media/image29.png"/><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notesSlide" Target="../notesSlides/notesSlide12.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2.wmf"/><Relationship Id="rId5" Type="http://schemas.openxmlformats.org/officeDocument/2006/relationships/image" Target="../media/image28.png"/><Relationship Id="rId15" Type="http://schemas.openxmlformats.org/officeDocument/2006/relationships/image" Target="../media/image62.png"/><Relationship Id="rId10" Type="http://schemas.openxmlformats.org/officeDocument/2006/relationships/image" Target="../media/image32.png"/><Relationship Id="rId19" Type="http://schemas.openxmlformats.org/officeDocument/2006/relationships/image" Target="../media/image66.png"/><Relationship Id="rId4" Type="http://schemas.openxmlformats.org/officeDocument/2006/relationships/image" Target="../media/image27.jpeg"/><Relationship Id="rId9" Type="http://schemas.openxmlformats.org/officeDocument/2006/relationships/image" Target="../media/image31.png"/><Relationship Id="rId1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18" Type="http://schemas.openxmlformats.org/officeDocument/2006/relationships/image" Target="../media/image65.png"/><Relationship Id="rId3" Type="http://schemas.openxmlformats.org/officeDocument/2006/relationships/image" Target="../media/image59.png"/><Relationship Id="rId21" Type="http://schemas.openxmlformats.org/officeDocument/2006/relationships/image" Target="../media/image68.png"/><Relationship Id="rId7" Type="http://schemas.openxmlformats.org/officeDocument/2006/relationships/image" Target="../media/image29.png"/><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notesSlide" Target="../notesSlides/notesSlide13.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2.wmf"/><Relationship Id="rId5" Type="http://schemas.openxmlformats.org/officeDocument/2006/relationships/image" Target="../media/image28.png"/><Relationship Id="rId15" Type="http://schemas.openxmlformats.org/officeDocument/2006/relationships/image" Target="../media/image62.png"/><Relationship Id="rId10" Type="http://schemas.openxmlformats.org/officeDocument/2006/relationships/image" Target="../media/image32.png"/><Relationship Id="rId19" Type="http://schemas.openxmlformats.org/officeDocument/2006/relationships/image" Target="../media/image66.png"/><Relationship Id="rId4" Type="http://schemas.openxmlformats.org/officeDocument/2006/relationships/image" Target="../media/image27.jpeg"/><Relationship Id="rId9" Type="http://schemas.openxmlformats.org/officeDocument/2006/relationships/image" Target="../media/image31.png"/><Relationship Id="rId1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14346" name="TextBox 15"/>
          <p:cNvSpPr txBox="1">
            <a:spLocks noChangeArrowheads="1"/>
          </p:cNvSpPr>
          <p:nvPr/>
        </p:nvSpPr>
        <p:spPr bwMode="auto">
          <a:xfrm>
            <a:off x="1466951" y="817470"/>
            <a:ext cx="7477125" cy="2062103"/>
          </a:xfrm>
          <a:prstGeom prst="rect">
            <a:avLst/>
          </a:prstGeom>
          <a:noFill/>
          <a:ln w="9525">
            <a:noFill/>
            <a:miter lim="800000"/>
            <a:headEnd/>
            <a:tailEnd/>
          </a:ln>
        </p:spPr>
        <p:txBody>
          <a:bodyPr wrap="square">
            <a:spAutoFit/>
          </a:bodyPr>
          <a:lstStyle/>
          <a:p>
            <a:r>
              <a:rPr lang="en-US" sz="3200" b="1" dirty="0" smtClean="0">
                <a:solidFill>
                  <a:prstClr val="black"/>
                </a:solidFill>
              </a:rPr>
              <a:t>Interfaces, Models, and Monitoring for Resource-aware Transformations that Augment the Lifecycle of Systems (</a:t>
            </a:r>
            <a:r>
              <a:rPr lang="en-US" sz="3200" b="1" dirty="0" err="1" smtClean="0">
                <a:solidFill>
                  <a:prstClr val="black"/>
                </a:solidFill>
              </a:rPr>
              <a:t>IMMoRTALS</a:t>
            </a:r>
            <a:r>
              <a:rPr lang="en-US" sz="3200" b="1" dirty="0" smtClean="0">
                <a:solidFill>
                  <a:prstClr val="black"/>
                </a:solidFill>
              </a:rPr>
              <a:t>)</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solidFill>
                <a:prstClr val="black"/>
              </a:solidFill>
            </a:endParaRPr>
          </a:p>
        </p:txBody>
      </p:sp>
      <p:sp>
        <p:nvSpPr>
          <p:cNvPr id="19" name="TextBox 17"/>
          <p:cNvSpPr txBox="1">
            <a:spLocks noChangeArrowheads="1"/>
          </p:cNvSpPr>
          <p:nvPr/>
        </p:nvSpPr>
        <p:spPr bwMode="auto">
          <a:xfrm>
            <a:off x="1384299" y="4750620"/>
            <a:ext cx="7478713" cy="584775"/>
          </a:xfrm>
          <a:prstGeom prst="rect">
            <a:avLst/>
          </a:prstGeom>
          <a:noFill/>
          <a:ln w="9525">
            <a:noFill/>
            <a:miter lim="800000"/>
            <a:headEnd/>
            <a:tailEnd/>
          </a:ln>
        </p:spPr>
        <p:txBody>
          <a:bodyPr wrap="square">
            <a:spAutoFit/>
          </a:bodyPr>
          <a:lstStyle/>
          <a:p>
            <a:pPr algn="ctr"/>
            <a:endParaRPr lang="en-US" sz="1600" dirty="0" smtClean="0">
              <a:solidFill>
                <a:prstClr val="black"/>
              </a:solidFill>
            </a:endParaRPr>
          </a:p>
          <a:p>
            <a:pPr algn="ctr"/>
            <a:r>
              <a:rPr lang="en-US" sz="1600" dirty="0" smtClean="0">
                <a:solidFill>
                  <a:prstClr val="black"/>
                </a:solidFill>
              </a:rPr>
              <a:t>BBN Site Visit </a:t>
            </a:r>
            <a:endParaRPr lang="en-US" sz="1600" dirty="0">
              <a:solidFill>
                <a:prstClr val="black"/>
              </a:solidFill>
            </a:endParaRPr>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3976459" y="4440834"/>
            <a:ext cx="2133600" cy="365125"/>
          </a:xfrm>
        </p:spPr>
        <p:txBody>
          <a:bodyPr/>
          <a:lstStyle/>
          <a:p>
            <a:r>
              <a:rPr lang="en-US" dirty="0" smtClean="0">
                <a:solidFill>
                  <a:prstClr val="black"/>
                </a:solidFill>
              </a:rPr>
              <a:t>February, 2017</a:t>
            </a:r>
            <a:endParaRPr lang="en-US" dirty="0">
              <a:solidFill>
                <a:prstClr val="black"/>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extLst>
      <p:ext uri="{BB962C8B-B14F-4D97-AF65-F5344CB8AC3E}">
        <p14:creationId xmlns:p14="http://schemas.microsoft.com/office/powerpoint/2010/main" val="1655424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54" y="69473"/>
            <a:ext cx="9062068" cy="276999"/>
          </a:xfrm>
          <a:noFill/>
          <a:ln w="9525">
            <a:noFill/>
            <a:miter lim="800000"/>
            <a:headEnd/>
            <a:tailEnd/>
          </a:ln>
          <a:effectLst/>
        </p:spPr>
        <p:txBody>
          <a:bodyPr vert="horz" wrap="square" lIns="0" tIns="0" rIns="0" bIns="0" numCol="1" anchor="t" anchorCtr="0" compatLnSpc="1">
            <a:prstTxWarp prst="textNoShape">
              <a:avLst/>
            </a:prstTxWarp>
            <a:spAutoFit/>
          </a:bodyPr>
          <a:lstStyle/>
          <a:p>
            <a:pPr algn="ctr"/>
            <a:r>
              <a:rPr lang="en-US" sz="2000" dirty="0"/>
              <a:t>Two Flavors of Program Adaptation in </a:t>
            </a:r>
            <a:r>
              <a:rPr lang="en-US" sz="2000" dirty="0" err="1" smtClean="0"/>
              <a:t>IMMoRTALS</a:t>
            </a:r>
            <a:endParaRPr lang="en-US" sz="2000" dirty="0"/>
          </a:p>
        </p:txBody>
      </p:sp>
      <p:grpSp>
        <p:nvGrpSpPr>
          <p:cNvPr id="47" name="Group 46"/>
          <p:cNvGrpSpPr/>
          <p:nvPr/>
        </p:nvGrpSpPr>
        <p:grpSpPr>
          <a:xfrm>
            <a:off x="-314077" y="1489044"/>
            <a:ext cx="1921921" cy="1089038"/>
            <a:chOff x="-940" y="1396098"/>
            <a:chExt cx="1921921" cy="1089038"/>
          </a:xfrm>
        </p:grpSpPr>
        <p:sp>
          <p:nvSpPr>
            <p:cNvPr id="46" name="Parallelogram 45"/>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45" name="Group 44"/>
            <p:cNvGrpSpPr/>
            <p:nvPr/>
          </p:nvGrpSpPr>
          <p:grpSpPr>
            <a:xfrm>
              <a:off x="404784" y="1539128"/>
              <a:ext cx="1027340" cy="844491"/>
              <a:chOff x="521828" y="1531812"/>
              <a:chExt cx="1027340" cy="844491"/>
            </a:xfrm>
          </p:grpSpPr>
          <p:sp>
            <p:nvSpPr>
              <p:cNvPr id="3" name="Parallelogram 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Parallelogram 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Parallelogram 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Parallelogram 6"/>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Parallelogram 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Parallelogram 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Parallelogram 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Parallelogram 1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3" name="Straight Connector 22"/>
              <p:cNvCxnSpPr>
                <a:stCxn id="3" idx="2"/>
                <a:endCxn id="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5" name="Straight Connector 24"/>
              <p:cNvCxnSpPr>
                <a:stCxn id="3" idx="3"/>
                <a:endCxn id="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 name="Straight Connector 26"/>
              <p:cNvCxnSpPr>
                <a:stCxn id="3" idx="3"/>
                <a:endCxn id="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9" name="Straight Connector 28"/>
              <p:cNvCxnSpPr>
                <a:stCxn id="4" idx="3"/>
                <a:endCxn id="5"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a:stCxn id="3" idx="2"/>
                <a:endCxn id="5"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2" name="Straight Connector 41"/>
              <p:cNvCxnSpPr>
                <a:stCxn id="11" idx="3"/>
                <a:endCxn id="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4" name="Straight Connector 43"/>
              <p:cNvCxnSpPr>
                <a:stCxn id="11" idx="3"/>
                <a:endCxn id="1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 name="Parallelogram 4"/>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grpSp>
        <p:nvGrpSpPr>
          <p:cNvPr id="199" name="Group 198"/>
          <p:cNvGrpSpPr/>
          <p:nvPr/>
        </p:nvGrpSpPr>
        <p:grpSpPr>
          <a:xfrm>
            <a:off x="74427" y="644047"/>
            <a:ext cx="9022386" cy="2685081"/>
            <a:chOff x="19678" y="680227"/>
            <a:chExt cx="9022386" cy="2685081"/>
          </a:xfrm>
        </p:grpSpPr>
        <p:grpSp>
          <p:nvGrpSpPr>
            <p:cNvPr id="48" name="Group 47"/>
            <p:cNvGrpSpPr/>
            <p:nvPr/>
          </p:nvGrpSpPr>
          <p:grpSpPr>
            <a:xfrm>
              <a:off x="1320418" y="1489044"/>
              <a:ext cx="1921921" cy="1089038"/>
              <a:chOff x="-940" y="1396098"/>
              <a:chExt cx="1921921" cy="1089038"/>
            </a:xfrm>
          </p:grpSpPr>
          <p:sp>
            <p:nvSpPr>
              <p:cNvPr id="49" name="Parallelogram 4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50" name="Group 49"/>
              <p:cNvGrpSpPr/>
              <p:nvPr/>
            </p:nvGrpSpPr>
            <p:grpSpPr>
              <a:xfrm>
                <a:off x="404784" y="1539128"/>
                <a:ext cx="1027340" cy="844491"/>
                <a:chOff x="521828" y="1531812"/>
                <a:chExt cx="1027340" cy="844491"/>
              </a:xfrm>
            </p:grpSpPr>
            <p:sp>
              <p:nvSpPr>
                <p:cNvPr id="51" name="Parallelogram 5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2" name="Parallelogram 5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Parallelogram 5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4" name="Parallelogram 53"/>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5" name="Parallelogram 54"/>
                <p:cNvSpPr/>
                <p:nvPr/>
              </p:nvSpPr>
              <p:spPr bwMode="auto">
                <a:xfrm rot="20559538">
                  <a:off x="760766" y="2067000"/>
                  <a:ext cx="281902" cy="158530"/>
                </a:xfrm>
                <a:prstGeom prst="parallelogram">
                  <a:avLst>
                    <a:gd name="adj" fmla="val 66254"/>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Parallelogram 5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7" name="Parallelogram 5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Parallelogram 5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59" name="Straight Connector 58"/>
                <p:cNvCxnSpPr>
                  <a:stCxn id="51" idx="2"/>
                  <a:endCxn id="5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0" name="Straight Connector 59"/>
                <p:cNvCxnSpPr>
                  <a:stCxn id="51" idx="3"/>
                  <a:endCxn id="5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1" name="Straight Connector 60"/>
                <p:cNvCxnSpPr>
                  <a:stCxn id="51" idx="3"/>
                  <a:endCxn id="5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2" name="Straight Connector 61"/>
                <p:cNvCxnSpPr>
                  <a:stCxn id="52" idx="3"/>
                  <a:endCxn id="6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3" name="Straight Connector 62"/>
                <p:cNvCxnSpPr>
                  <a:stCxn id="51" idx="2"/>
                  <a:endCxn id="6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6" name="Straight Connector 65"/>
                <p:cNvCxnSpPr>
                  <a:stCxn id="58" idx="3"/>
                  <a:endCxn id="5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7" name="Straight Connector 66"/>
                <p:cNvCxnSpPr>
                  <a:stCxn id="58" idx="3"/>
                  <a:endCxn id="5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68" name="Parallelogram 6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cxnSp>
          <p:nvCxnSpPr>
            <p:cNvPr id="154" name="Straight Arrow Connector 153"/>
            <p:cNvCxnSpPr/>
            <p:nvPr/>
          </p:nvCxnSpPr>
          <p:spPr bwMode="auto">
            <a:xfrm flipV="1">
              <a:off x="475520" y="1004937"/>
              <a:ext cx="7669439" cy="0"/>
            </a:xfrm>
            <a:prstGeom prst="straightConnector1">
              <a:avLst/>
            </a:prstGeom>
            <a:solidFill>
              <a:srgbClr val="5CA1FB"/>
            </a:solidFill>
            <a:ln w="3175" cap="flat" cmpd="sng" algn="ctr">
              <a:solidFill>
                <a:schemeClr val="tx1"/>
              </a:solidFill>
              <a:prstDash val="solid"/>
              <a:round/>
              <a:headEnd type="none" w="med" len="med"/>
              <a:tailEnd type="triangle"/>
            </a:ln>
            <a:effectLst/>
          </p:spPr>
        </p:cxnSp>
        <p:sp>
          <p:nvSpPr>
            <p:cNvPr id="155" name="TextBox 154"/>
            <p:cNvSpPr txBox="1"/>
            <p:nvPr/>
          </p:nvSpPr>
          <p:spPr>
            <a:xfrm>
              <a:off x="8208131" y="680227"/>
              <a:ext cx="833933" cy="369332"/>
            </a:xfrm>
            <a:prstGeom prst="rect">
              <a:avLst/>
            </a:prstGeom>
            <a:noFill/>
          </p:spPr>
          <p:txBody>
            <a:bodyPr wrap="square" rtlCol="0">
              <a:spAutoFit/>
            </a:bodyPr>
            <a:lstStyle/>
            <a:p>
              <a:r>
                <a:rPr lang="en-US" sz="1800" dirty="0" smtClean="0"/>
                <a:t>time</a:t>
              </a:r>
              <a:endParaRPr lang="en-US" sz="1800" dirty="0"/>
            </a:p>
          </p:txBody>
        </p:sp>
        <p:sp>
          <p:nvSpPr>
            <p:cNvPr id="156" name="TextBox 155"/>
            <p:cNvSpPr txBox="1"/>
            <p:nvPr/>
          </p:nvSpPr>
          <p:spPr>
            <a:xfrm>
              <a:off x="151700" y="2829777"/>
              <a:ext cx="8835138" cy="535531"/>
            </a:xfrm>
            <a:prstGeom prst="rect">
              <a:avLst/>
            </a:prstGeom>
            <a:solidFill>
              <a:schemeClr val="bg1"/>
            </a:solidFill>
          </p:spPr>
          <p:txBody>
            <a:bodyPr wrap="square" rtlCol="0">
              <a:spAutoFit/>
            </a:bodyPr>
            <a:lstStyle/>
            <a:p>
              <a:pPr marL="228600" indent="-228600">
                <a:lnSpc>
                  <a:spcPct val="80000"/>
                </a:lnSpc>
                <a:spcBef>
                  <a:spcPts val="0"/>
                </a:spcBef>
                <a:buFont typeface="+mj-lt"/>
                <a:buAutoNum type="arabicPeriod"/>
              </a:pPr>
              <a:r>
                <a:rPr lang="en-US" sz="1200" dirty="0" smtClean="0"/>
                <a:t>In response to changes, the baseline application evolves – resulting in program variants that have different source code and binary. This </a:t>
              </a:r>
              <a:r>
                <a:rPr lang="en-US" sz="1200" i="1" dirty="0" smtClean="0"/>
                <a:t>adaptation</a:t>
              </a:r>
              <a:r>
                <a:rPr lang="en-US" sz="1200" dirty="0" smtClean="0"/>
                <a:t> happens </a:t>
              </a:r>
              <a:r>
                <a:rPr lang="en-US" sz="1200" i="1" dirty="0" smtClean="0"/>
                <a:t>offline, </a:t>
              </a:r>
              <a:r>
                <a:rPr lang="en-US" sz="1200" dirty="0" smtClean="0"/>
                <a:t>i.e., the new binary needs to be deployed to take advantage of the adaptation. The changes in code include substitution, addition, removal of code elements.</a:t>
              </a:r>
              <a:endParaRPr lang="en-US" sz="1200" dirty="0"/>
            </a:p>
          </p:txBody>
        </p:sp>
        <p:sp>
          <p:nvSpPr>
            <p:cNvPr id="178" name="TextBox 177"/>
            <p:cNvSpPr txBox="1"/>
            <p:nvPr/>
          </p:nvSpPr>
          <p:spPr>
            <a:xfrm>
              <a:off x="8040709" y="1668503"/>
              <a:ext cx="833933" cy="523220"/>
            </a:xfrm>
            <a:prstGeom prst="rect">
              <a:avLst/>
            </a:prstGeom>
            <a:noFill/>
          </p:spPr>
          <p:txBody>
            <a:bodyPr wrap="square" rtlCol="0">
              <a:spAutoFit/>
            </a:bodyPr>
            <a:lstStyle/>
            <a:p>
              <a:r>
                <a:rPr lang="en-US" sz="2800" dirty="0" smtClean="0"/>
                <a:t>…</a:t>
              </a:r>
              <a:endParaRPr lang="en-US" sz="2800" dirty="0"/>
            </a:p>
          </p:txBody>
        </p:sp>
        <p:grpSp>
          <p:nvGrpSpPr>
            <p:cNvPr id="184" name="Group 183"/>
            <p:cNvGrpSpPr/>
            <p:nvPr/>
          </p:nvGrpSpPr>
          <p:grpSpPr>
            <a:xfrm>
              <a:off x="2880351" y="1489044"/>
              <a:ext cx="1921921" cy="1089038"/>
              <a:chOff x="1936224" y="1316305"/>
              <a:chExt cx="1921921" cy="1089038"/>
            </a:xfrm>
          </p:grpSpPr>
          <p:grpSp>
            <p:nvGrpSpPr>
              <p:cNvPr id="69" name="Group 68"/>
              <p:cNvGrpSpPr/>
              <p:nvPr/>
            </p:nvGrpSpPr>
            <p:grpSpPr>
              <a:xfrm>
                <a:off x="1936224" y="1316305"/>
                <a:ext cx="1921921" cy="1089038"/>
                <a:chOff x="-940" y="1396098"/>
                <a:chExt cx="1921921" cy="1089038"/>
              </a:xfrm>
            </p:grpSpPr>
            <p:sp>
              <p:nvSpPr>
                <p:cNvPr id="70" name="Parallelogram 6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71" name="Group 70"/>
                <p:cNvGrpSpPr/>
                <p:nvPr/>
              </p:nvGrpSpPr>
              <p:grpSpPr>
                <a:xfrm>
                  <a:off x="404784" y="1539128"/>
                  <a:ext cx="1027340" cy="844491"/>
                  <a:chOff x="521828" y="1531812"/>
                  <a:chExt cx="1027340" cy="844491"/>
                </a:xfrm>
              </p:grpSpPr>
              <p:sp>
                <p:nvSpPr>
                  <p:cNvPr id="72" name="Parallelogram 7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3" name="Parallelogram 7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4" name="Parallelogram 73"/>
                  <p:cNvSpPr/>
                  <p:nvPr/>
                </p:nvSpPr>
                <p:spPr bwMode="auto">
                  <a:xfrm rot="20559538">
                    <a:off x="1218450" y="1707123"/>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Parallelogram 74"/>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6" name="Parallelogram 7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7" name="Parallelogram 7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8" name="Parallelogram 7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9" name="Parallelogram 7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80" name="Straight Connector 79"/>
                  <p:cNvCxnSpPr>
                    <a:stCxn id="72" idx="2"/>
                    <a:endCxn id="7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1" name="Straight Connector 80"/>
                  <p:cNvCxnSpPr>
                    <a:stCxn id="72" idx="3"/>
                    <a:endCxn id="7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2" name="Straight Connector 81"/>
                  <p:cNvCxnSpPr>
                    <a:stCxn id="72" idx="3"/>
                    <a:endCxn id="7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3" name="Straight Connector 82"/>
                  <p:cNvCxnSpPr>
                    <a:stCxn id="73" idx="3"/>
                    <a:endCxn id="8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4" name="Straight Connector 83"/>
                  <p:cNvCxnSpPr>
                    <a:stCxn id="72" idx="2"/>
                    <a:endCxn id="8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7" name="Straight Connector 86"/>
                  <p:cNvCxnSpPr>
                    <a:stCxn id="79" idx="3"/>
                    <a:endCxn id="7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8" name="Straight Connector 87"/>
                  <p:cNvCxnSpPr>
                    <a:stCxn id="79" idx="3"/>
                    <a:endCxn id="7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89" name="Parallelogram 8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0" name="Parallelogram 179"/>
              <p:cNvSpPr/>
              <p:nvPr/>
            </p:nvSpPr>
            <p:spPr bwMode="auto">
              <a:xfrm rot="20559538">
                <a:off x="2439107" y="1708146"/>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88" name="Rectangular Callout 187"/>
            <p:cNvSpPr/>
            <p:nvPr/>
          </p:nvSpPr>
          <p:spPr bwMode="auto">
            <a:xfrm>
              <a:off x="1536267" y="689008"/>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ea typeface="ＭＳ Ｐゴシック" pitchFamily="1" charset="-128"/>
                </a:rPr>
                <a:t>New</a:t>
              </a:r>
              <a:r>
                <a:rPr kumimoji="0" lang="en-US" sz="1400" i="0" u="none" strike="noStrike" cap="none" normalizeH="0" dirty="0" smtClean="0">
                  <a:ln>
                    <a:noFill/>
                  </a:ln>
                  <a:solidFill>
                    <a:schemeClr val="tx1"/>
                  </a:solidFill>
                  <a:effectLst/>
                  <a:latin typeface="Arial" charset="0"/>
                  <a:ea typeface="ＭＳ Ｐゴシック" pitchFamily="1" charset="-128"/>
                </a:rPr>
                <a:t> mission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dirty="0" smtClean="0">
                  <a:ln>
                    <a:noFill/>
                  </a:ln>
                  <a:solidFill>
                    <a:schemeClr val="tx1"/>
                  </a:solidFill>
                  <a:effectLst/>
                  <a:latin typeface="Arial" charset="0"/>
                  <a:ea typeface="ＭＳ Ｐゴシック" pitchFamily="1" charset="-128"/>
                </a:rPr>
                <a:t>requirement</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sp>
          <p:nvSpPr>
            <p:cNvPr id="189" name="Rectangular Callout 188"/>
            <p:cNvSpPr/>
            <p:nvPr/>
          </p:nvSpPr>
          <p:spPr bwMode="auto">
            <a:xfrm>
              <a:off x="3344221" y="685515"/>
              <a:ext cx="1275737" cy="431596"/>
            </a:xfrm>
            <a:prstGeom prst="wedgeRectCallout">
              <a:avLst>
                <a:gd name="adj1" fmla="val -7072"/>
                <a:gd name="adj2" fmla="val 7591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New target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sp>
          <p:nvSpPr>
            <p:cNvPr id="190" name="Rectangular Callout 189"/>
            <p:cNvSpPr/>
            <p:nvPr/>
          </p:nvSpPr>
          <p:spPr bwMode="auto">
            <a:xfrm>
              <a:off x="5045351" y="685515"/>
              <a:ext cx="1275737" cy="431596"/>
            </a:xfrm>
            <a:prstGeom prst="wedgeRectCallout">
              <a:avLst>
                <a:gd name="adj1" fmla="val -4778"/>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Library Update</a:t>
              </a:r>
            </a:p>
          </p:txBody>
        </p:sp>
        <p:sp>
          <p:nvSpPr>
            <p:cNvPr id="191" name="Rectangular Callout 190"/>
            <p:cNvSpPr/>
            <p:nvPr/>
          </p:nvSpPr>
          <p:spPr bwMode="auto">
            <a:xfrm>
              <a:off x="6589464" y="689798"/>
              <a:ext cx="1275737" cy="431596"/>
            </a:xfrm>
            <a:prstGeom prst="wedgeRectCallout">
              <a:avLst>
                <a:gd name="adj1" fmla="val -2484"/>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HW Update</a:t>
              </a:r>
            </a:p>
          </p:txBody>
        </p:sp>
        <p:grpSp>
          <p:nvGrpSpPr>
            <p:cNvPr id="195" name="Group 194"/>
            <p:cNvGrpSpPr/>
            <p:nvPr/>
          </p:nvGrpSpPr>
          <p:grpSpPr>
            <a:xfrm>
              <a:off x="6329939" y="1421264"/>
              <a:ext cx="1921921" cy="1156818"/>
              <a:chOff x="6329939" y="1416163"/>
              <a:chExt cx="1921921" cy="1156818"/>
            </a:xfrm>
          </p:grpSpPr>
          <p:grpSp>
            <p:nvGrpSpPr>
              <p:cNvPr id="186" name="Group 185"/>
              <p:cNvGrpSpPr/>
              <p:nvPr/>
            </p:nvGrpSpPr>
            <p:grpSpPr>
              <a:xfrm>
                <a:off x="6329939" y="1416163"/>
                <a:ext cx="1921921" cy="1089038"/>
                <a:chOff x="7041431" y="1423404"/>
                <a:chExt cx="1921921" cy="1089038"/>
              </a:xfrm>
            </p:grpSpPr>
            <p:grpSp>
              <p:nvGrpSpPr>
                <p:cNvPr id="132" name="Group 131"/>
                <p:cNvGrpSpPr/>
                <p:nvPr/>
              </p:nvGrpSpPr>
              <p:grpSpPr>
                <a:xfrm>
                  <a:off x="7041431" y="1423404"/>
                  <a:ext cx="1921921" cy="1089038"/>
                  <a:chOff x="-940" y="1396098"/>
                  <a:chExt cx="1921921" cy="1089038"/>
                </a:xfrm>
              </p:grpSpPr>
              <p:sp>
                <p:nvSpPr>
                  <p:cNvPr id="133" name="Parallelogram 132"/>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34" name="Group 133"/>
                  <p:cNvGrpSpPr/>
                  <p:nvPr/>
                </p:nvGrpSpPr>
                <p:grpSpPr>
                  <a:xfrm>
                    <a:off x="404784" y="1539128"/>
                    <a:ext cx="1027340" cy="868346"/>
                    <a:chOff x="521828" y="1531812"/>
                    <a:chExt cx="1027340" cy="868346"/>
                  </a:xfrm>
                </p:grpSpPr>
                <p:sp>
                  <p:nvSpPr>
                    <p:cNvPr id="135" name="Parallelogram 134"/>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6" name="Parallelogram 135"/>
                    <p:cNvSpPr/>
                    <p:nvPr/>
                  </p:nvSpPr>
                  <p:spPr bwMode="auto">
                    <a:xfrm rot="20559538">
                      <a:off x="1027500" y="1531812"/>
                      <a:ext cx="281902" cy="158530"/>
                    </a:xfrm>
                    <a:prstGeom prst="parallelogram">
                      <a:avLst>
                        <a:gd name="adj" fmla="val 66254"/>
                      </a:avLst>
                    </a:prstGeom>
                    <a:solidFill>
                      <a:schemeClr val="accent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7" name="Parallelogram 136"/>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8" name="Parallelogram 137"/>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0" name="Parallelogram 139"/>
                    <p:cNvSpPr/>
                    <p:nvPr/>
                  </p:nvSpPr>
                  <p:spPr bwMode="auto">
                    <a:xfrm rot="20559538">
                      <a:off x="1004893" y="2217773"/>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1" name="Parallelogram 140"/>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2" name="Parallelogram 141"/>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3" name="Straight Connector 142"/>
                    <p:cNvCxnSpPr>
                      <a:stCxn id="135" idx="2"/>
                      <a:endCxn id="136"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4" name="Straight Connector 143"/>
                    <p:cNvCxnSpPr>
                      <a:stCxn id="135" idx="3"/>
                      <a:endCxn id="138"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5" name="Straight Connector 144"/>
                    <p:cNvCxnSpPr>
                      <a:stCxn id="138" idx="4"/>
                    </p:cNvCxnSpPr>
                    <p:nvPr/>
                  </p:nvCxnSpPr>
                  <p:spPr bwMode="auto">
                    <a:xfrm flipH="1">
                      <a:off x="622348" y="2276190"/>
                      <a:ext cx="64057" cy="123968"/>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6" name="Straight Connector 145"/>
                    <p:cNvCxnSpPr>
                      <a:stCxn id="136" idx="3"/>
                      <a:endCxn id="152"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7" name="Straight Connector 146"/>
                    <p:cNvCxnSpPr>
                      <a:stCxn id="135" idx="2"/>
                      <a:endCxn id="152"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8" name="Straight Connector 147"/>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0" name="Straight Connector 149"/>
                    <p:cNvCxnSpPr>
                      <a:stCxn id="142" idx="3"/>
                      <a:endCxn id="140"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1" name="Straight Connector 150"/>
                    <p:cNvCxnSpPr>
                      <a:stCxn id="142" idx="3"/>
                      <a:endCxn id="141"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52" name="Parallelogram 151"/>
                    <p:cNvSpPr/>
                    <p:nvPr/>
                  </p:nvSpPr>
                  <p:spPr bwMode="auto">
                    <a:xfrm rot="20559538">
                      <a:off x="979238" y="1763680"/>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3" name="Parallelogram 182"/>
                <p:cNvSpPr/>
                <p:nvPr/>
              </p:nvSpPr>
              <p:spPr bwMode="auto">
                <a:xfrm rot="20559538">
                  <a:off x="7518535" y="1919869"/>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4" name="Parallelogram 193"/>
              <p:cNvSpPr/>
              <p:nvPr/>
            </p:nvSpPr>
            <p:spPr bwMode="auto">
              <a:xfrm rot="20559538">
                <a:off x="6713277" y="2414451"/>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197" name="Group 196"/>
            <p:cNvGrpSpPr/>
            <p:nvPr/>
          </p:nvGrpSpPr>
          <p:grpSpPr>
            <a:xfrm>
              <a:off x="4683203" y="1489044"/>
              <a:ext cx="1921921" cy="1089038"/>
              <a:chOff x="4704789" y="1503636"/>
              <a:chExt cx="1921921" cy="1089038"/>
            </a:xfrm>
          </p:grpSpPr>
          <p:grpSp>
            <p:nvGrpSpPr>
              <p:cNvPr id="185" name="Group 184"/>
              <p:cNvGrpSpPr/>
              <p:nvPr/>
            </p:nvGrpSpPr>
            <p:grpSpPr>
              <a:xfrm>
                <a:off x="4704789" y="1503636"/>
                <a:ext cx="1921921" cy="1089038"/>
                <a:chOff x="4087757" y="1591649"/>
                <a:chExt cx="1921921" cy="1089038"/>
              </a:xfrm>
            </p:grpSpPr>
            <p:grpSp>
              <p:nvGrpSpPr>
                <p:cNvPr id="90" name="Group 89"/>
                <p:cNvGrpSpPr/>
                <p:nvPr/>
              </p:nvGrpSpPr>
              <p:grpSpPr>
                <a:xfrm>
                  <a:off x="4087757" y="1591649"/>
                  <a:ext cx="1921921" cy="1089038"/>
                  <a:chOff x="-940" y="1396098"/>
                  <a:chExt cx="1921921" cy="1089038"/>
                </a:xfrm>
              </p:grpSpPr>
              <p:sp>
                <p:nvSpPr>
                  <p:cNvPr id="91" name="Parallelogram 90"/>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92" name="Group 91"/>
                  <p:cNvGrpSpPr/>
                  <p:nvPr/>
                </p:nvGrpSpPr>
                <p:grpSpPr>
                  <a:xfrm>
                    <a:off x="404784" y="1539128"/>
                    <a:ext cx="1027340" cy="844491"/>
                    <a:chOff x="521828" y="1531812"/>
                    <a:chExt cx="1027340" cy="844491"/>
                  </a:xfrm>
                </p:grpSpPr>
                <p:sp>
                  <p:nvSpPr>
                    <p:cNvPr id="93" name="Parallelogram 9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4" name="Parallelogram 9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5" name="Parallelogram 94"/>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6" name="Parallelogram 95"/>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7" name="Parallelogram 96"/>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8" name="Parallelogram 97"/>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9" name="Parallelogram 98"/>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0" name="Parallelogram 99"/>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01" name="Straight Connector 100"/>
                    <p:cNvCxnSpPr>
                      <a:stCxn id="93" idx="2"/>
                      <a:endCxn id="9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2" name="Straight Connector 101"/>
                    <p:cNvCxnSpPr>
                      <a:stCxn id="93" idx="3"/>
                      <a:endCxn id="96"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3" name="Straight Connector 102"/>
                    <p:cNvCxnSpPr>
                      <a:stCxn id="93" idx="3"/>
                      <a:endCxn id="97"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4" name="Straight Connector 103"/>
                    <p:cNvCxnSpPr>
                      <a:stCxn id="94" idx="3"/>
                      <a:endCxn id="110"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5" name="Straight Connector 104"/>
                    <p:cNvCxnSpPr>
                      <a:stCxn id="93" idx="2"/>
                      <a:endCxn id="110"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8" name="Straight Connector 107"/>
                    <p:cNvCxnSpPr>
                      <a:stCxn id="100" idx="3"/>
                      <a:endCxn id="98"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9" name="Straight Connector 108"/>
                    <p:cNvCxnSpPr>
                      <a:stCxn id="100" idx="3"/>
                      <a:endCxn id="99"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10" name="Parallelogram 109"/>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1" name="Parallelogram 180"/>
                <p:cNvSpPr/>
                <p:nvPr/>
              </p:nvSpPr>
              <p:spPr bwMode="auto">
                <a:xfrm rot="20559538">
                  <a:off x="4609901" y="1901331"/>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6" name="Parallelogram 195"/>
              <p:cNvSpPr/>
              <p:nvPr/>
            </p:nvSpPr>
            <p:spPr bwMode="auto">
              <a:xfrm rot="20559538">
                <a:off x="5189789" y="200006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8" name="Rectangular Callout 197"/>
            <p:cNvSpPr/>
            <p:nvPr/>
          </p:nvSpPr>
          <p:spPr bwMode="auto">
            <a:xfrm>
              <a:off x="19678" y="691120"/>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Baseline</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8" name="Rectangular Callout 207"/>
          <p:cNvSpPr/>
          <p:nvPr/>
        </p:nvSpPr>
        <p:spPr bwMode="auto">
          <a:xfrm>
            <a:off x="1675016" y="3625518"/>
            <a:ext cx="1275737" cy="611740"/>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Changes in the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operating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grpSp>
        <p:nvGrpSpPr>
          <p:cNvPr id="253" name="Group 252"/>
          <p:cNvGrpSpPr/>
          <p:nvPr/>
        </p:nvGrpSpPr>
        <p:grpSpPr>
          <a:xfrm>
            <a:off x="-141422" y="4428073"/>
            <a:ext cx="1921921" cy="1199200"/>
            <a:chOff x="71044" y="4321630"/>
            <a:chExt cx="1921921" cy="1199200"/>
          </a:xfrm>
        </p:grpSpPr>
        <p:grpSp>
          <p:nvGrpSpPr>
            <p:cNvPr id="187" name="Group 186"/>
            <p:cNvGrpSpPr/>
            <p:nvPr/>
          </p:nvGrpSpPr>
          <p:grpSpPr>
            <a:xfrm>
              <a:off x="71044" y="4321630"/>
              <a:ext cx="1921921" cy="1089038"/>
              <a:chOff x="6521785" y="1423404"/>
              <a:chExt cx="1921921" cy="1089038"/>
            </a:xfrm>
          </p:grpSpPr>
          <p:grpSp>
            <p:nvGrpSpPr>
              <p:cNvPr id="111" name="Group 110"/>
              <p:cNvGrpSpPr/>
              <p:nvPr/>
            </p:nvGrpSpPr>
            <p:grpSpPr>
              <a:xfrm>
                <a:off x="6521785" y="1423404"/>
                <a:ext cx="1921921" cy="1089038"/>
                <a:chOff x="-940" y="1396098"/>
                <a:chExt cx="1921921" cy="1089038"/>
              </a:xfrm>
            </p:grpSpPr>
            <p:sp>
              <p:nvSpPr>
                <p:cNvPr id="112" name="Parallelogram 111"/>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13" name="Group 112"/>
                <p:cNvGrpSpPr/>
                <p:nvPr/>
              </p:nvGrpSpPr>
              <p:grpSpPr>
                <a:xfrm>
                  <a:off x="404784" y="1539128"/>
                  <a:ext cx="1027340" cy="844491"/>
                  <a:chOff x="521828" y="1531812"/>
                  <a:chExt cx="1027340" cy="844491"/>
                </a:xfrm>
              </p:grpSpPr>
              <p:sp>
                <p:nvSpPr>
                  <p:cNvPr id="114" name="Parallelogram 113"/>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5" name="Parallelogram 114"/>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6" name="Parallelogram 11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7" name="Parallelogram 116"/>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8" name="Parallelogram 11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9" name="Parallelogram 11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0" name="Parallelogram 11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1" name="Parallelogram 12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22" name="Straight Connector 121"/>
                  <p:cNvCxnSpPr>
                    <a:stCxn id="114" idx="2"/>
                    <a:endCxn id="115"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3" name="Straight Connector 122"/>
                  <p:cNvCxnSpPr>
                    <a:stCxn id="114" idx="3"/>
                    <a:endCxn id="11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4" name="Straight Connector 123"/>
                  <p:cNvCxnSpPr>
                    <a:stCxn id="114" idx="3"/>
                    <a:endCxn id="11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5" name="Straight Connector 124"/>
                  <p:cNvCxnSpPr>
                    <a:stCxn id="115" idx="3"/>
                    <a:endCxn id="131"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6" name="Straight Connector 125"/>
                  <p:cNvCxnSpPr>
                    <a:stCxn id="114" idx="2"/>
                    <a:endCxn id="131"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7" name="Straight Connector 126"/>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9" name="Straight Connector 128"/>
                  <p:cNvCxnSpPr>
                    <a:stCxn id="121" idx="3"/>
                    <a:endCxn id="11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30" name="Straight Connector 129"/>
                  <p:cNvCxnSpPr>
                    <a:stCxn id="121" idx="3"/>
                    <a:endCxn id="12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31" name="Parallelogram 130"/>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2" name="Parallelogram 181"/>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9" name="Oval 208"/>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15" name="Group 214"/>
          <p:cNvGrpSpPr/>
          <p:nvPr/>
        </p:nvGrpSpPr>
        <p:grpSpPr>
          <a:xfrm>
            <a:off x="4564824" y="4286324"/>
            <a:ext cx="1921921" cy="1338287"/>
            <a:chOff x="4982354" y="4057043"/>
            <a:chExt cx="1921921" cy="1338287"/>
          </a:xfrm>
        </p:grpSpPr>
        <p:grpSp>
          <p:nvGrpSpPr>
            <p:cNvPr id="157" name="Group 156"/>
            <p:cNvGrpSpPr/>
            <p:nvPr/>
          </p:nvGrpSpPr>
          <p:grpSpPr>
            <a:xfrm>
              <a:off x="4982354" y="4057043"/>
              <a:ext cx="1921921" cy="1089038"/>
              <a:chOff x="-940" y="1396098"/>
              <a:chExt cx="1921921" cy="1089038"/>
            </a:xfrm>
          </p:grpSpPr>
          <p:sp>
            <p:nvSpPr>
              <p:cNvPr id="158" name="Parallelogram 157"/>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59" name="Group 158"/>
              <p:cNvGrpSpPr/>
              <p:nvPr/>
            </p:nvGrpSpPr>
            <p:grpSpPr>
              <a:xfrm>
                <a:off x="404784" y="1539128"/>
                <a:ext cx="1027340" cy="844491"/>
                <a:chOff x="521828" y="1531812"/>
                <a:chExt cx="1027340" cy="844491"/>
              </a:xfrm>
            </p:grpSpPr>
            <p:sp>
              <p:nvSpPr>
                <p:cNvPr id="160" name="Parallelogram 159"/>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1" name="Parallelogram 160"/>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2" name="Parallelogram 161"/>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3" name="Parallelogram 162"/>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4" name="Parallelogram 163"/>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5" name="Parallelogram 164"/>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6" name="Parallelogram 165"/>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7" name="Parallelogram 166"/>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68" name="Straight Connector 167"/>
                <p:cNvCxnSpPr>
                  <a:stCxn id="160" idx="2"/>
                  <a:endCxn id="161"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69" name="Straight Connector 168"/>
                <p:cNvCxnSpPr>
                  <a:stCxn id="160" idx="3"/>
                  <a:endCxn id="163"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0" name="Straight Connector 169"/>
                <p:cNvCxnSpPr>
                  <a:stCxn id="160" idx="3"/>
                  <a:endCxn id="164"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1" name="Straight Connector 170"/>
                <p:cNvCxnSpPr>
                  <a:stCxn id="161" idx="3"/>
                  <a:endCxn id="177"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2" name="Straight Connector 171"/>
                <p:cNvCxnSpPr>
                  <a:stCxn id="160" idx="2"/>
                  <a:endCxn id="177"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3" name="Straight Connector 172"/>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5" name="Straight Connector 174"/>
                <p:cNvCxnSpPr>
                  <a:stCxn id="167" idx="3"/>
                  <a:endCxn id="165"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6" name="Straight Connector 175"/>
                <p:cNvCxnSpPr>
                  <a:stCxn id="167" idx="3"/>
                  <a:endCxn id="166"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77" name="Parallelogram 176"/>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10" name="Parallelogram 209"/>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11" name="Oval 210"/>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13" name="Elbow Connector 212"/>
            <p:cNvCxnSpPr>
              <a:stCxn id="211" idx="6"/>
              <a:endCxn id="210"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sp>
        <p:nvSpPr>
          <p:cNvPr id="228" name="Right Arrow 227"/>
          <p:cNvSpPr/>
          <p:nvPr/>
        </p:nvSpPr>
        <p:spPr bwMode="auto">
          <a:xfrm>
            <a:off x="1927421" y="4710860"/>
            <a:ext cx="327400" cy="144214"/>
          </a:xfrm>
          <a:prstGeom prst="right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29" name="TextBox 228"/>
          <p:cNvSpPr txBox="1"/>
          <p:nvPr/>
        </p:nvSpPr>
        <p:spPr>
          <a:xfrm>
            <a:off x="4389667" y="4478119"/>
            <a:ext cx="514098" cy="369332"/>
          </a:xfrm>
          <a:prstGeom prst="rect">
            <a:avLst/>
          </a:prstGeom>
          <a:noFill/>
        </p:spPr>
        <p:txBody>
          <a:bodyPr wrap="square" rtlCol="0">
            <a:spAutoFit/>
          </a:bodyPr>
          <a:lstStyle/>
          <a:p>
            <a:r>
              <a:rPr lang="en-US" sz="1800" dirty="0" smtClean="0"/>
              <a:t>Or</a:t>
            </a:r>
            <a:endParaRPr lang="en-US" sz="1800" dirty="0"/>
          </a:p>
        </p:txBody>
      </p:sp>
      <p:grpSp>
        <p:nvGrpSpPr>
          <p:cNvPr id="254" name="Group 253"/>
          <p:cNvGrpSpPr/>
          <p:nvPr/>
        </p:nvGrpSpPr>
        <p:grpSpPr>
          <a:xfrm>
            <a:off x="2088824" y="4309689"/>
            <a:ext cx="1921921" cy="1199200"/>
            <a:chOff x="71044" y="4321630"/>
            <a:chExt cx="1921921" cy="1199200"/>
          </a:xfrm>
        </p:grpSpPr>
        <p:grpSp>
          <p:nvGrpSpPr>
            <p:cNvPr id="255" name="Group 254"/>
            <p:cNvGrpSpPr/>
            <p:nvPr/>
          </p:nvGrpSpPr>
          <p:grpSpPr>
            <a:xfrm>
              <a:off x="71044" y="4321630"/>
              <a:ext cx="1921921" cy="1089038"/>
              <a:chOff x="6521785" y="1423404"/>
              <a:chExt cx="1921921" cy="1089038"/>
            </a:xfrm>
          </p:grpSpPr>
          <p:grpSp>
            <p:nvGrpSpPr>
              <p:cNvPr id="257" name="Group 256"/>
              <p:cNvGrpSpPr/>
              <p:nvPr/>
            </p:nvGrpSpPr>
            <p:grpSpPr>
              <a:xfrm>
                <a:off x="6521785" y="1423404"/>
                <a:ext cx="1921921" cy="1089038"/>
                <a:chOff x="-940" y="1396098"/>
                <a:chExt cx="1921921" cy="1089038"/>
              </a:xfrm>
            </p:grpSpPr>
            <p:sp>
              <p:nvSpPr>
                <p:cNvPr id="259" name="Parallelogram 25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60" name="Group 259"/>
                <p:cNvGrpSpPr/>
                <p:nvPr/>
              </p:nvGrpSpPr>
              <p:grpSpPr>
                <a:xfrm>
                  <a:off x="404784" y="1539128"/>
                  <a:ext cx="1027340" cy="844491"/>
                  <a:chOff x="521828" y="1531812"/>
                  <a:chExt cx="1027340" cy="844491"/>
                </a:xfrm>
              </p:grpSpPr>
              <p:sp>
                <p:nvSpPr>
                  <p:cNvPr id="261" name="Parallelogram 26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2" name="Parallelogram 26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3" name="Parallelogram 26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4" name="Parallelogram 263"/>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5" name="Parallelogram 264"/>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6" name="Parallelogram 26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7" name="Parallelogram 26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8" name="Parallelogram 26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69" name="Straight Connector 268"/>
                  <p:cNvCxnSpPr>
                    <a:stCxn id="261" idx="2"/>
                    <a:endCxn id="26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0" name="Straight Connector 269"/>
                  <p:cNvCxnSpPr>
                    <a:stCxn id="261" idx="3"/>
                    <a:endCxn id="26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1" name="Straight Connector 270"/>
                  <p:cNvCxnSpPr>
                    <a:stCxn id="261" idx="3"/>
                    <a:endCxn id="26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2" name="Straight Connector 271"/>
                  <p:cNvCxnSpPr>
                    <a:stCxn id="262" idx="3"/>
                    <a:endCxn id="27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3" name="Straight Connector 272"/>
                  <p:cNvCxnSpPr>
                    <a:stCxn id="261" idx="2"/>
                    <a:endCxn id="27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5" name="Straight Connector 27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6" name="Straight Connector 275"/>
                  <p:cNvCxnSpPr>
                    <a:stCxn id="268" idx="3"/>
                    <a:endCxn id="26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7" name="Straight Connector 276"/>
                  <p:cNvCxnSpPr>
                    <a:stCxn id="268" idx="3"/>
                    <a:endCxn id="26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78" name="Parallelogram 27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58" name="Parallelogram 257"/>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56" name="Oval 255"/>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27" name="Group 226"/>
          <p:cNvGrpSpPr/>
          <p:nvPr/>
        </p:nvGrpSpPr>
        <p:grpSpPr>
          <a:xfrm>
            <a:off x="3678206" y="4716807"/>
            <a:ext cx="573268" cy="516815"/>
            <a:chOff x="3672395" y="4497735"/>
            <a:chExt cx="984180" cy="987552"/>
          </a:xfrm>
        </p:grpSpPr>
        <p:grpSp>
          <p:nvGrpSpPr>
            <p:cNvPr id="217" name="Group 216"/>
            <p:cNvGrpSpPr/>
            <p:nvPr/>
          </p:nvGrpSpPr>
          <p:grpSpPr>
            <a:xfrm>
              <a:off x="3672395" y="4497735"/>
              <a:ext cx="984180" cy="987552"/>
              <a:chOff x="2034904" y="4693506"/>
              <a:chExt cx="984180" cy="987552"/>
            </a:xfrm>
          </p:grpSpPr>
          <p:grpSp>
            <p:nvGrpSpPr>
              <p:cNvPr id="218" name="Group 217"/>
              <p:cNvGrpSpPr/>
              <p:nvPr/>
            </p:nvGrpSpPr>
            <p:grpSpPr>
              <a:xfrm>
                <a:off x="2034904" y="4693506"/>
                <a:ext cx="984180" cy="987552"/>
                <a:chOff x="2650052" y="4849978"/>
                <a:chExt cx="984180" cy="987552"/>
              </a:xfrm>
            </p:grpSpPr>
            <p:cxnSp>
              <p:nvCxnSpPr>
                <p:cNvPr id="220" name="Straight Connector 219"/>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21" name="Straight Connector 220"/>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19" name="Straight Connector 218"/>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223" name="Straight Connector 222"/>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224" name="Straight Connector 223"/>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16" name="Group 215"/>
          <p:cNvGrpSpPr/>
          <p:nvPr/>
        </p:nvGrpSpPr>
        <p:grpSpPr>
          <a:xfrm>
            <a:off x="1473805" y="4852059"/>
            <a:ext cx="461772" cy="470767"/>
            <a:chOff x="2034904" y="4693506"/>
            <a:chExt cx="984180" cy="987553"/>
          </a:xfrm>
        </p:grpSpPr>
        <p:grpSp>
          <p:nvGrpSpPr>
            <p:cNvPr id="204" name="Group 203"/>
            <p:cNvGrpSpPr/>
            <p:nvPr/>
          </p:nvGrpSpPr>
          <p:grpSpPr>
            <a:xfrm>
              <a:off x="2034904" y="4693506"/>
              <a:ext cx="984180" cy="987552"/>
              <a:chOff x="2650052" y="4849978"/>
              <a:chExt cx="984180" cy="987552"/>
            </a:xfrm>
          </p:grpSpPr>
          <p:cxnSp>
            <p:nvCxnSpPr>
              <p:cNvPr id="201" name="Straight Connector 200"/>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06" name="Straight Connector 205"/>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79" name="Group 278"/>
          <p:cNvGrpSpPr/>
          <p:nvPr/>
        </p:nvGrpSpPr>
        <p:grpSpPr>
          <a:xfrm>
            <a:off x="6182065" y="4680721"/>
            <a:ext cx="526962" cy="524990"/>
            <a:chOff x="2034904" y="4693506"/>
            <a:chExt cx="984180" cy="987553"/>
          </a:xfrm>
        </p:grpSpPr>
        <p:grpSp>
          <p:nvGrpSpPr>
            <p:cNvPr id="280" name="Group 279"/>
            <p:cNvGrpSpPr/>
            <p:nvPr/>
          </p:nvGrpSpPr>
          <p:grpSpPr>
            <a:xfrm>
              <a:off x="2034904" y="4693506"/>
              <a:ext cx="984180" cy="987552"/>
              <a:chOff x="2650052" y="4849978"/>
              <a:chExt cx="984180" cy="987552"/>
            </a:xfrm>
          </p:grpSpPr>
          <p:cxnSp>
            <p:nvCxnSpPr>
              <p:cNvPr id="282" name="Straight Connector 281"/>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83" name="Straight Connector 28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81" name="Straight Connector 280"/>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284" name="TextBox 283"/>
          <p:cNvSpPr txBox="1"/>
          <p:nvPr/>
        </p:nvSpPr>
        <p:spPr>
          <a:xfrm>
            <a:off x="6631625" y="4510942"/>
            <a:ext cx="514098" cy="369332"/>
          </a:xfrm>
          <a:prstGeom prst="rect">
            <a:avLst/>
          </a:prstGeom>
          <a:noFill/>
        </p:spPr>
        <p:txBody>
          <a:bodyPr wrap="square" rtlCol="0">
            <a:spAutoFit/>
          </a:bodyPr>
          <a:lstStyle/>
          <a:p>
            <a:r>
              <a:rPr lang="en-US" sz="1800" dirty="0" smtClean="0"/>
              <a:t>Or</a:t>
            </a:r>
            <a:endParaRPr lang="en-US" sz="1800" dirty="0"/>
          </a:p>
        </p:txBody>
      </p:sp>
      <p:grpSp>
        <p:nvGrpSpPr>
          <p:cNvPr id="285" name="Group 284"/>
          <p:cNvGrpSpPr/>
          <p:nvPr/>
        </p:nvGrpSpPr>
        <p:grpSpPr>
          <a:xfrm>
            <a:off x="6733194" y="4211130"/>
            <a:ext cx="1921921" cy="1338287"/>
            <a:chOff x="4982354" y="4057043"/>
            <a:chExt cx="1921921" cy="1338287"/>
          </a:xfrm>
        </p:grpSpPr>
        <p:grpSp>
          <p:nvGrpSpPr>
            <p:cNvPr id="286" name="Group 285"/>
            <p:cNvGrpSpPr/>
            <p:nvPr/>
          </p:nvGrpSpPr>
          <p:grpSpPr>
            <a:xfrm>
              <a:off x="4982354" y="4057043"/>
              <a:ext cx="1921921" cy="1089038"/>
              <a:chOff x="-940" y="1396098"/>
              <a:chExt cx="1921921" cy="1089038"/>
            </a:xfrm>
          </p:grpSpPr>
          <p:sp>
            <p:nvSpPr>
              <p:cNvPr id="290" name="Parallelogram 28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91" name="Group 290"/>
              <p:cNvGrpSpPr/>
              <p:nvPr/>
            </p:nvGrpSpPr>
            <p:grpSpPr>
              <a:xfrm>
                <a:off x="404784" y="1539128"/>
                <a:ext cx="1027340" cy="844491"/>
                <a:chOff x="521828" y="1531812"/>
                <a:chExt cx="1027340" cy="844491"/>
              </a:xfrm>
            </p:grpSpPr>
            <p:sp>
              <p:nvSpPr>
                <p:cNvPr id="292" name="Parallelogram 29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3" name="Parallelogram 29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4" name="Parallelogram 293"/>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5" name="Parallelogram 294"/>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6" name="Parallelogram 29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7" name="Parallelogram 29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8" name="Parallelogram 29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9" name="Parallelogram 29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300" name="Straight Connector 299"/>
                <p:cNvCxnSpPr>
                  <a:stCxn id="292" idx="2"/>
                  <a:endCxn id="29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1" name="Straight Connector 300"/>
                <p:cNvCxnSpPr>
                  <a:stCxn id="292" idx="3"/>
                  <a:endCxn id="29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2" name="Straight Connector 301"/>
                <p:cNvCxnSpPr>
                  <a:stCxn id="292" idx="3"/>
                  <a:endCxn id="29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3" name="Straight Connector 302"/>
                <p:cNvCxnSpPr>
                  <a:stCxn id="293" idx="3"/>
                  <a:endCxn id="30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4" name="Straight Connector 303"/>
                <p:cNvCxnSpPr>
                  <a:stCxn id="292" idx="2"/>
                  <a:endCxn id="30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5" name="Straight Connector 30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6" name="Straight Connector 30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7" name="Straight Connector 306"/>
                <p:cNvCxnSpPr>
                  <a:stCxn id="299" idx="3"/>
                  <a:endCxn id="29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8" name="Straight Connector 307"/>
                <p:cNvCxnSpPr>
                  <a:stCxn id="299" idx="3"/>
                  <a:endCxn id="29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309" name="Parallelogram 30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87" name="Parallelogram 286"/>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88" name="Oval 287"/>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89" name="Elbow Connector 288"/>
            <p:cNvCxnSpPr>
              <a:stCxn id="288" idx="6"/>
              <a:endCxn id="287"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grpSp>
        <p:nvGrpSpPr>
          <p:cNvPr id="310" name="Group 309"/>
          <p:cNvGrpSpPr/>
          <p:nvPr/>
        </p:nvGrpSpPr>
        <p:grpSpPr>
          <a:xfrm>
            <a:off x="8286182" y="4612540"/>
            <a:ext cx="549884" cy="491002"/>
            <a:chOff x="3672395" y="4497735"/>
            <a:chExt cx="984180" cy="987552"/>
          </a:xfrm>
        </p:grpSpPr>
        <p:grpSp>
          <p:nvGrpSpPr>
            <p:cNvPr id="311" name="Group 310"/>
            <p:cNvGrpSpPr/>
            <p:nvPr/>
          </p:nvGrpSpPr>
          <p:grpSpPr>
            <a:xfrm>
              <a:off x="3672395" y="4497735"/>
              <a:ext cx="984180" cy="987552"/>
              <a:chOff x="2034904" y="4693506"/>
              <a:chExt cx="984180" cy="987552"/>
            </a:xfrm>
          </p:grpSpPr>
          <p:grpSp>
            <p:nvGrpSpPr>
              <p:cNvPr id="314" name="Group 313"/>
              <p:cNvGrpSpPr/>
              <p:nvPr/>
            </p:nvGrpSpPr>
            <p:grpSpPr>
              <a:xfrm>
                <a:off x="2034904" y="4693506"/>
                <a:ext cx="984180" cy="987552"/>
                <a:chOff x="2650052" y="4849978"/>
                <a:chExt cx="984180" cy="987552"/>
              </a:xfrm>
            </p:grpSpPr>
            <p:cxnSp>
              <p:nvCxnSpPr>
                <p:cNvPr id="316" name="Straight Connector 315"/>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317" name="Straight Connector 316"/>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315" name="Straight Connector 314"/>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312" name="Straight Connector 311"/>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318" name="TextBox 317"/>
          <p:cNvSpPr txBox="1"/>
          <p:nvPr/>
        </p:nvSpPr>
        <p:spPr>
          <a:xfrm>
            <a:off x="206449" y="5968013"/>
            <a:ext cx="8588661" cy="683264"/>
          </a:xfrm>
          <a:prstGeom prst="rect">
            <a:avLst/>
          </a:prstGeom>
          <a:solidFill>
            <a:schemeClr val="bg1"/>
          </a:solidFill>
        </p:spPr>
        <p:txBody>
          <a:bodyPr wrap="square" rtlCol="0">
            <a:spAutoFit/>
          </a:bodyPr>
          <a:lstStyle>
            <a:defPPr>
              <a:defRPr lang="en-US"/>
            </a:defPPr>
            <a:lvl1pPr>
              <a:lnSpc>
                <a:spcPct val="80000"/>
              </a:lnSpc>
              <a:spcBef>
                <a:spcPts val="0"/>
              </a:spcBef>
              <a:defRPr sz="1200"/>
            </a:lvl1pPr>
          </a:lstStyle>
          <a:p>
            <a:pPr marL="228600" indent="-228600">
              <a:buFont typeface="+mj-lt"/>
              <a:buAutoNum type="arabicPeriod" startAt="2"/>
            </a:pPr>
            <a:r>
              <a:rPr lang="en-US" dirty="0" smtClean="0"/>
              <a:t>In </a:t>
            </a:r>
            <a:r>
              <a:rPr lang="en-US" dirty="0"/>
              <a:t>response to </a:t>
            </a:r>
            <a:r>
              <a:rPr lang="en-US" dirty="0" smtClean="0"/>
              <a:t>changes</a:t>
            </a:r>
            <a:r>
              <a:rPr lang="en-US" dirty="0"/>
              <a:t>, the deployed application </a:t>
            </a:r>
            <a:r>
              <a:rPr lang="en-US" u="sng" dirty="0" smtClean="0"/>
              <a:t>adapts </a:t>
            </a:r>
            <a:r>
              <a:rPr lang="en-US" u="sng" dirty="0"/>
              <a:t>its behavior </a:t>
            </a:r>
            <a:r>
              <a:rPr lang="en-US" dirty="0" smtClean="0"/>
              <a:t>or </a:t>
            </a:r>
            <a:r>
              <a:rPr lang="en-US" u="sng" dirty="0"/>
              <a:t>adapts its binary to preserve the behavior</a:t>
            </a:r>
            <a:r>
              <a:rPr lang="en-US" dirty="0"/>
              <a:t> or </a:t>
            </a:r>
            <a:r>
              <a:rPr lang="en-US" u="sng" dirty="0"/>
              <a:t>adapts both its binary and </a:t>
            </a:r>
            <a:r>
              <a:rPr lang="en-US" u="sng" dirty="0" smtClean="0"/>
              <a:t>behavior </a:t>
            </a:r>
            <a:r>
              <a:rPr lang="en-US" dirty="0" smtClean="0"/>
              <a:t>– </a:t>
            </a:r>
            <a:r>
              <a:rPr lang="en-US" dirty="0"/>
              <a:t>the deployed binary is modified (may involve downloading patches). This adaptation happens </a:t>
            </a:r>
            <a:r>
              <a:rPr lang="en-US" i="1" dirty="0" smtClean="0"/>
              <a:t>online,</a:t>
            </a:r>
            <a:r>
              <a:rPr lang="en-US" dirty="0" smtClean="0"/>
              <a:t> </a:t>
            </a:r>
            <a:r>
              <a:rPr lang="en-US" dirty="0"/>
              <a:t>i.e</a:t>
            </a:r>
            <a:r>
              <a:rPr lang="en-US" dirty="0" smtClean="0"/>
              <a:t>., when the application is used in mission, no </a:t>
            </a:r>
            <a:r>
              <a:rPr lang="en-US" dirty="0"/>
              <a:t>new variant with different source or binary is generated. Needs additional instrumentation to be present in the deployed </a:t>
            </a:r>
            <a:r>
              <a:rPr lang="en-US" dirty="0" smtClean="0"/>
              <a:t>binary (the </a:t>
            </a:r>
            <a:r>
              <a:rPr lang="en-US" dirty="0"/>
              <a:t>black </a:t>
            </a:r>
            <a:r>
              <a:rPr lang="en-US" dirty="0" smtClean="0"/>
              <a:t>oval )</a:t>
            </a:r>
            <a:endParaRPr lang="en-US" dirty="0"/>
          </a:p>
        </p:txBody>
      </p:sp>
      <p:sp>
        <p:nvSpPr>
          <p:cNvPr id="319" name="Rectangular Callout 318"/>
          <p:cNvSpPr/>
          <p:nvPr/>
        </p:nvSpPr>
        <p:spPr bwMode="auto">
          <a:xfrm>
            <a:off x="781989" y="5626933"/>
            <a:ext cx="809027" cy="212968"/>
          </a:xfrm>
          <a:prstGeom prst="wedgeRectCallout">
            <a:avLst>
              <a:gd name="adj1" fmla="val -83271"/>
              <a:gd name="adj2" fmla="val -82762"/>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rPr>
              <a:t>instrumentation</a:t>
            </a:r>
          </a:p>
        </p:txBody>
      </p:sp>
      <p:sp>
        <p:nvSpPr>
          <p:cNvPr id="320" name="Rectangular Callout 319"/>
          <p:cNvSpPr/>
          <p:nvPr/>
        </p:nvSpPr>
        <p:spPr bwMode="auto">
          <a:xfrm>
            <a:off x="1422534" y="5367882"/>
            <a:ext cx="484505" cy="212968"/>
          </a:xfrm>
          <a:prstGeom prst="wedgeRectCallout">
            <a:avLst>
              <a:gd name="adj1" fmla="val 20481"/>
              <a:gd name="adj2" fmla="val -117111"/>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000" dirty="0" smtClean="0">
                <a:latin typeface="Arial Narrow" panose="020B0606020202030204" pitchFamily="34" charset="0"/>
                <a:ea typeface="ＭＳ Ｐゴシック" pitchFamily="1" charset="-128"/>
              </a:rPr>
              <a:t>behavior</a:t>
            </a:r>
            <a:endPar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endParaRPr>
          </a:p>
        </p:txBody>
      </p:sp>
      <p:sp>
        <p:nvSpPr>
          <p:cNvPr id="12" name="TextBox 11"/>
          <p:cNvSpPr txBox="1"/>
          <p:nvPr/>
        </p:nvSpPr>
        <p:spPr>
          <a:xfrm rot="16200000">
            <a:off x="7843956" y="1262383"/>
            <a:ext cx="2210514" cy="523220"/>
          </a:xfrm>
          <a:prstGeom prst="rect">
            <a:avLst/>
          </a:prstGeom>
          <a:noFill/>
        </p:spPr>
        <p:txBody>
          <a:bodyPr wrap="square" rtlCol="0">
            <a:spAutoFit/>
          </a:bodyPr>
          <a:lstStyle/>
          <a:p>
            <a:r>
              <a:rPr lang="en-US" sz="1400" i="1" dirty="0" smtClean="0">
                <a:solidFill>
                  <a:schemeClr val="bg1">
                    <a:lumMod val="50000"/>
                  </a:schemeClr>
                </a:solidFill>
              </a:rPr>
              <a:t>Offline, pre-deployment adaptation </a:t>
            </a:r>
            <a:endParaRPr lang="en-US" sz="1400" i="1" dirty="0">
              <a:solidFill>
                <a:schemeClr val="bg1">
                  <a:lumMod val="50000"/>
                </a:schemeClr>
              </a:solidFill>
            </a:endParaRPr>
          </a:p>
        </p:txBody>
      </p:sp>
      <p:sp>
        <p:nvSpPr>
          <p:cNvPr id="322" name="TextBox 321"/>
          <p:cNvSpPr txBox="1"/>
          <p:nvPr/>
        </p:nvSpPr>
        <p:spPr>
          <a:xfrm rot="16200000">
            <a:off x="7900926" y="4337122"/>
            <a:ext cx="2210514" cy="523220"/>
          </a:xfrm>
          <a:prstGeom prst="rect">
            <a:avLst/>
          </a:prstGeom>
          <a:noFill/>
        </p:spPr>
        <p:txBody>
          <a:bodyPr wrap="square" rtlCol="0">
            <a:spAutoFit/>
          </a:bodyPr>
          <a:lstStyle/>
          <a:p>
            <a:r>
              <a:rPr lang="en-US" sz="1400" i="1" dirty="0" smtClean="0">
                <a:solidFill>
                  <a:schemeClr val="bg1">
                    <a:lumMod val="50000"/>
                  </a:schemeClr>
                </a:solidFill>
              </a:rPr>
              <a:t>Online, runtime adaptation </a:t>
            </a:r>
            <a:endParaRPr lang="en-US" sz="1400" i="1" dirty="0">
              <a:solidFill>
                <a:schemeClr val="bg1">
                  <a:lumMod val="50000"/>
                </a:schemeClr>
              </a:solidFill>
            </a:endParaRPr>
          </a:p>
        </p:txBody>
      </p:sp>
    </p:spTree>
    <p:extLst>
      <p:ext uri="{BB962C8B-B14F-4D97-AF65-F5344CB8AC3E}">
        <p14:creationId xmlns:p14="http://schemas.microsoft.com/office/powerpoint/2010/main" val="222875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rot="5400000">
            <a:off x="-1506182" y="3377020"/>
            <a:ext cx="4843811"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152691" y="177795"/>
            <a:ext cx="8933121" cy="553998"/>
          </a:xfrm>
        </p:spPr>
        <p:txBody>
          <a:bodyPr/>
          <a:lstStyle/>
          <a:p>
            <a:r>
              <a:rPr lang="en-US" sz="2000" dirty="0"/>
              <a:t>Example </a:t>
            </a:r>
            <a:r>
              <a:rPr lang="en-US" sz="2000" dirty="0" smtClean="0"/>
              <a:t>Mission</a:t>
            </a:r>
            <a:r>
              <a:rPr lang="en-US" sz="2000" dirty="0"/>
              <a:t>,</a:t>
            </a:r>
            <a:r>
              <a:rPr lang="en-US" sz="2000" dirty="0" smtClean="0"/>
              <a:t> Supporting </a:t>
            </a:r>
            <a:r>
              <a:rPr lang="en-US" sz="2000" dirty="0"/>
              <a:t>Data </a:t>
            </a:r>
            <a:r>
              <a:rPr lang="en-US" sz="2000" dirty="0" smtClean="0"/>
              <a:t>Sources, &amp; Hardware/Software Assets</a:t>
            </a:r>
            <a:endParaRPr lang="en-US" sz="2000" dirty="0"/>
          </a:p>
        </p:txBody>
      </p:sp>
      <p:sp>
        <p:nvSpPr>
          <p:cNvPr id="8" name="Rectangle 7"/>
          <p:cNvSpPr/>
          <p:nvPr/>
        </p:nvSpPr>
        <p:spPr bwMode="auto">
          <a:xfrm rot="5400000">
            <a:off x="5684926" y="3300735"/>
            <a:ext cx="4843814"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447073"/>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022942"/>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3918752"/>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833727"/>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420253"/>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734472"/>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231890"/>
            <a:ext cx="528637" cy="528637"/>
          </a:xfrm>
          <a:prstGeom prst="rect">
            <a:avLst/>
          </a:prstGeom>
          <a:noFill/>
          <a:ln w="9525">
            <a:noFill/>
            <a:miter lim="800000"/>
            <a:headEnd/>
            <a:tailEnd/>
          </a:ln>
        </p:spPr>
      </p:pic>
      <p:grpSp>
        <p:nvGrpSpPr>
          <p:cNvPr id="18" name="Group 27"/>
          <p:cNvGrpSpPr/>
          <p:nvPr/>
        </p:nvGrpSpPr>
        <p:grpSpPr>
          <a:xfrm>
            <a:off x="409634" y="2081612"/>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19" name="Group 38"/>
          <p:cNvGrpSpPr/>
          <p:nvPr/>
        </p:nvGrpSpPr>
        <p:grpSpPr>
          <a:xfrm>
            <a:off x="460019" y="3208584"/>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614033"/>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234918"/>
            <a:ext cx="651642" cy="377952"/>
          </a:xfrm>
          <a:prstGeom prst="rect">
            <a:avLst/>
          </a:prstGeom>
          <a:noFill/>
          <a:ln w="9525">
            <a:noFill/>
            <a:miter lim="800000"/>
            <a:headEnd/>
            <a:tailEnd/>
          </a:ln>
        </p:spPr>
      </p:pic>
      <p:sp>
        <p:nvSpPr>
          <p:cNvPr id="30" name="TextBox 29"/>
          <p:cNvSpPr txBox="1"/>
          <p:nvPr/>
        </p:nvSpPr>
        <p:spPr>
          <a:xfrm>
            <a:off x="3014136" y="15462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(e.g</a:t>
            </a:r>
            <a:r>
              <a:rPr lang="en-US" sz="1200" dirty="0" smtClean="0"/>
              <a:t>., </a:t>
            </a:r>
            <a:r>
              <a:rPr lang="en-US" sz="1200" dirty="0"/>
              <a:t>visual  id, languages) </a:t>
            </a:r>
          </a:p>
        </p:txBody>
      </p:sp>
      <p:sp>
        <p:nvSpPr>
          <p:cNvPr id="31" name="TextBox 30"/>
          <p:cNvSpPr txBox="1"/>
          <p:nvPr/>
        </p:nvSpPr>
        <p:spPr>
          <a:xfrm>
            <a:off x="3014136" y="278993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16810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41176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03358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65541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&amp; escape </a:t>
            </a:r>
            <a:r>
              <a:rPr lang="en-US" dirty="0"/>
              <a:t>routes</a:t>
            </a:r>
          </a:p>
        </p:txBody>
      </p:sp>
      <p:sp>
        <p:nvSpPr>
          <p:cNvPr id="36" name="TextBox 35"/>
          <p:cNvSpPr txBox="1"/>
          <p:nvPr/>
        </p:nvSpPr>
        <p:spPr>
          <a:xfrm>
            <a:off x="3014136" y="527724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77488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350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0561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6770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29794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4663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49131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77711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39894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01815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2894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8990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65180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5062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8" name="TextBox 67"/>
          <p:cNvSpPr txBox="1"/>
          <p:nvPr/>
        </p:nvSpPr>
        <p:spPr>
          <a:xfrm>
            <a:off x="7272000" y="119984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69" name="TextBox 68"/>
          <p:cNvSpPr txBox="1"/>
          <p:nvPr/>
        </p:nvSpPr>
        <p:spPr>
          <a:xfrm>
            <a:off x="104282" y="120536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20536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2" name="Rounded Rectangle 71"/>
          <p:cNvSpPr/>
          <p:nvPr/>
        </p:nvSpPr>
        <p:spPr bwMode="auto">
          <a:xfrm>
            <a:off x="532128" y="675561"/>
            <a:ext cx="8168989" cy="374571"/>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73" name="Rectangle 72"/>
          <p:cNvSpPr/>
          <p:nvPr/>
        </p:nvSpPr>
        <p:spPr>
          <a:xfrm>
            <a:off x="7543800" y="472544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549520"/>
            <a:ext cx="1189359" cy="1015663"/>
          </a:xfrm>
          <a:prstGeom prst="rect">
            <a:avLst/>
          </a:prstGeom>
        </p:spPr>
        <p:txBody>
          <a:bodyPr wrap="square">
            <a:spAutoFit/>
          </a:bodyPr>
          <a:lstStyle/>
          <a:p>
            <a:pPr fontAlgn="auto">
              <a:spcBef>
                <a:spcPts val="0"/>
              </a:spcBef>
              <a:spcAft>
                <a:spcPts val="0"/>
              </a:spcAft>
              <a:defRPr/>
            </a:pPr>
            <a:r>
              <a:rPr lang="en-US" sz="1200" dirty="0"/>
              <a:t>Annotated  text, </a:t>
            </a:r>
            <a:endParaRPr lang="en-US" sz="1200" dirty="0" smtClean="0"/>
          </a:p>
          <a:p>
            <a:pPr fontAlgn="auto">
              <a:spcBef>
                <a:spcPts val="0"/>
              </a:spcBef>
              <a:spcAft>
                <a:spcPts val="0"/>
              </a:spcAft>
              <a:defRPr/>
            </a:pPr>
            <a:r>
              <a:rPr lang="en-US" sz="1200" dirty="0" smtClean="0"/>
              <a:t>pictures</a:t>
            </a:r>
            <a:r>
              <a:rPr lang="en-US" sz="1200" dirty="0"/>
              <a:t>, </a:t>
            </a:r>
            <a:r>
              <a:rPr lang="en-US" sz="1200" dirty="0" smtClean="0"/>
              <a:t>video</a:t>
            </a:r>
          </a:p>
          <a:p>
            <a:pPr fontAlgn="auto">
              <a:spcBef>
                <a:spcPts val="0"/>
              </a:spcBef>
              <a:spcAft>
                <a:spcPts val="0"/>
              </a:spcAft>
              <a:defRPr/>
            </a:pPr>
            <a:r>
              <a:rPr lang="en-US" sz="1200" dirty="0" smtClean="0"/>
              <a:t>geo</a:t>
            </a:r>
            <a:r>
              <a:rPr lang="en-US" sz="1200" dirty="0"/>
              <a:t>-location data</a:t>
            </a:r>
          </a:p>
        </p:txBody>
      </p:sp>
      <p:sp>
        <p:nvSpPr>
          <p:cNvPr id="49" name="TextBox 48"/>
          <p:cNvSpPr txBox="1"/>
          <p:nvPr/>
        </p:nvSpPr>
        <p:spPr>
          <a:xfrm>
            <a:off x="3016759" y="588684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err="1" smtClean="0">
                <a:solidFill>
                  <a:schemeClr val="tx1"/>
                </a:solidFill>
              </a:rPr>
              <a:t>Reachback</a:t>
            </a:r>
            <a:r>
              <a:rPr lang="en-US" sz="1200" dirty="0" smtClean="0">
                <a:solidFill>
                  <a:schemeClr val="tx1"/>
                </a:solidFill>
              </a:rPr>
              <a:t> to command centers, support (air/naval)</a:t>
            </a:r>
            <a:endParaRPr lang="en-US" sz="1200" dirty="0">
              <a:solidFill>
                <a:schemeClr val="tx1"/>
              </a:solidFill>
            </a:endParaRPr>
          </a:p>
        </p:txBody>
      </p:sp>
      <p:cxnSp>
        <p:nvCxnSpPr>
          <p:cNvPr id="50" name="Straight Arrow Connector 49"/>
          <p:cNvCxnSpPr/>
          <p:nvPr/>
        </p:nvCxnSpPr>
        <p:spPr bwMode="auto">
          <a:xfrm>
            <a:off x="1530518" y="6105766"/>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1" name="Straight Arrow Connector 50"/>
          <p:cNvCxnSpPr/>
          <p:nvPr/>
        </p:nvCxnSpPr>
        <p:spPr bwMode="auto">
          <a:xfrm flipH="1" flipV="1">
            <a:off x="5404325" y="610379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Tree>
    <p:extLst>
      <p:ext uri="{BB962C8B-B14F-4D97-AF65-F5344CB8AC3E}">
        <p14:creationId xmlns:p14="http://schemas.microsoft.com/office/powerpoint/2010/main" val="392607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rot="5400000">
            <a:off x="-1186830" y="3057669"/>
            <a:ext cx="4205108"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rot="5400000">
            <a:off x="6004278" y="2981383"/>
            <a:ext cx="4205110"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447073"/>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022942"/>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3918752"/>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833727"/>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420253"/>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734472"/>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231890"/>
            <a:ext cx="528637" cy="528637"/>
          </a:xfrm>
          <a:prstGeom prst="rect">
            <a:avLst/>
          </a:prstGeom>
          <a:noFill/>
          <a:ln w="9525">
            <a:noFill/>
            <a:miter lim="800000"/>
            <a:headEnd/>
            <a:tailEnd/>
          </a:ln>
        </p:spPr>
      </p:pic>
      <p:grpSp>
        <p:nvGrpSpPr>
          <p:cNvPr id="3" name="Group 27"/>
          <p:cNvGrpSpPr/>
          <p:nvPr/>
        </p:nvGrpSpPr>
        <p:grpSpPr>
          <a:xfrm>
            <a:off x="409634" y="2081612"/>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4" name="Group 38"/>
          <p:cNvGrpSpPr/>
          <p:nvPr/>
        </p:nvGrpSpPr>
        <p:grpSpPr>
          <a:xfrm>
            <a:off x="460019" y="3208584"/>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614033"/>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234918"/>
            <a:ext cx="651642" cy="377952"/>
          </a:xfrm>
          <a:prstGeom prst="rect">
            <a:avLst/>
          </a:prstGeom>
          <a:noFill/>
          <a:ln w="9525">
            <a:noFill/>
            <a:miter lim="800000"/>
            <a:headEnd/>
            <a:tailEnd/>
          </a:ln>
        </p:spPr>
      </p:pic>
      <p:sp>
        <p:nvSpPr>
          <p:cNvPr id="30" name="TextBox 29"/>
          <p:cNvSpPr txBox="1"/>
          <p:nvPr/>
        </p:nvSpPr>
        <p:spPr>
          <a:xfrm>
            <a:off x="3014136" y="15462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a:t>
            </a:r>
            <a:r>
              <a:rPr lang="en-US" sz="1200" dirty="0" smtClean="0"/>
              <a:t>e.g., </a:t>
            </a:r>
            <a:r>
              <a:rPr lang="en-US" sz="1200" dirty="0"/>
              <a:t>visual  id, languages) </a:t>
            </a:r>
          </a:p>
        </p:txBody>
      </p:sp>
      <p:sp>
        <p:nvSpPr>
          <p:cNvPr id="31" name="TextBox 30"/>
          <p:cNvSpPr txBox="1"/>
          <p:nvPr/>
        </p:nvSpPr>
        <p:spPr>
          <a:xfrm>
            <a:off x="3014136" y="278993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16810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41176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03358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65541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&amp; escape </a:t>
            </a:r>
            <a:r>
              <a:rPr lang="en-US" dirty="0"/>
              <a:t>routes</a:t>
            </a:r>
          </a:p>
        </p:txBody>
      </p:sp>
      <p:sp>
        <p:nvSpPr>
          <p:cNvPr id="36" name="TextBox 35"/>
          <p:cNvSpPr txBox="1"/>
          <p:nvPr/>
        </p:nvSpPr>
        <p:spPr>
          <a:xfrm>
            <a:off x="3014136" y="527724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77488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350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0561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6770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29794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4663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49131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77711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39894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01815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2894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8990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65180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5062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9" name="TextBox 68"/>
          <p:cNvSpPr txBox="1"/>
          <p:nvPr/>
        </p:nvSpPr>
        <p:spPr>
          <a:xfrm>
            <a:off x="104282" y="120536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20536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2" name="Rounded Rectangle 71"/>
          <p:cNvSpPr/>
          <p:nvPr/>
        </p:nvSpPr>
        <p:spPr bwMode="auto">
          <a:xfrm>
            <a:off x="532128" y="675561"/>
            <a:ext cx="8168989" cy="374571"/>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Mission: </a:t>
            </a:r>
            <a:r>
              <a:rPr lang="en-US" sz="1600" dirty="0"/>
              <a:t>Extract NGO aid workers who are being threatened by insurgents </a:t>
            </a:r>
            <a:r>
              <a:rPr lang="en-US" sz="1600" dirty="0" smtClean="0"/>
              <a:t>in </a:t>
            </a:r>
            <a:r>
              <a:rPr lang="en-US" sz="1600" dirty="0"/>
              <a:t>a </a:t>
            </a:r>
            <a:r>
              <a:rPr lang="en-US" sz="1600" dirty="0" smtClean="0"/>
              <a:t>village.</a:t>
            </a:r>
            <a:endParaRPr lang="en-US" sz="1600" dirty="0"/>
          </a:p>
        </p:txBody>
      </p:sp>
      <p:sp>
        <p:nvSpPr>
          <p:cNvPr id="73" name="Rectangle 72"/>
          <p:cNvSpPr/>
          <p:nvPr/>
        </p:nvSpPr>
        <p:spPr>
          <a:xfrm>
            <a:off x="7543800" y="472544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549520"/>
            <a:ext cx="1189359" cy="1015663"/>
          </a:xfrm>
          <a:prstGeom prst="rect">
            <a:avLst/>
          </a:prstGeom>
        </p:spPr>
        <p:txBody>
          <a:bodyPr wrap="square">
            <a:spAutoFit/>
          </a:bodyPr>
          <a:lstStyle/>
          <a:p>
            <a:pPr fontAlgn="auto">
              <a:spcBef>
                <a:spcPts val="0"/>
              </a:spcBef>
              <a:spcAft>
                <a:spcPts val="0"/>
              </a:spcAft>
              <a:defRPr/>
            </a:pPr>
            <a:r>
              <a:rPr lang="en-US" sz="1200" dirty="0"/>
              <a:t>Annotated  text, </a:t>
            </a:r>
            <a:endParaRPr lang="en-US" sz="1200" dirty="0" smtClean="0"/>
          </a:p>
          <a:p>
            <a:pPr fontAlgn="auto">
              <a:spcBef>
                <a:spcPts val="0"/>
              </a:spcBef>
              <a:spcAft>
                <a:spcPts val="0"/>
              </a:spcAft>
              <a:defRPr/>
            </a:pPr>
            <a:r>
              <a:rPr lang="en-US" sz="1200" dirty="0" smtClean="0"/>
              <a:t>pictures</a:t>
            </a:r>
            <a:r>
              <a:rPr lang="en-US" sz="1200" dirty="0"/>
              <a:t>, </a:t>
            </a:r>
            <a:r>
              <a:rPr lang="en-US" sz="1200" dirty="0" smtClean="0"/>
              <a:t>video</a:t>
            </a:r>
          </a:p>
          <a:p>
            <a:pPr fontAlgn="auto">
              <a:spcBef>
                <a:spcPts val="0"/>
              </a:spcBef>
              <a:spcAft>
                <a:spcPts val="0"/>
              </a:spcAft>
              <a:defRPr/>
            </a:pPr>
            <a:r>
              <a:rPr lang="en-US" sz="1200" dirty="0" smtClean="0"/>
              <a:t>geo</a:t>
            </a:r>
            <a:r>
              <a:rPr lang="en-US" sz="1200" dirty="0"/>
              <a:t>-location data</a:t>
            </a:r>
          </a:p>
        </p:txBody>
      </p:sp>
      <p:sp>
        <p:nvSpPr>
          <p:cNvPr id="49" name="Rounded Rectangle 48"/>
          <p:cNvSpPr/>
          <p:nvPr/>
        </p:nvSpPr>
        <p:spPr bwMode="auto">
          <a:xfrm>
            <a:off x="1044219" y="5184211"/>
            <a:ext cx="6973271" cy="61293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i="0" u="none" strike="noStrike" cap="none" normalizeH="0" baseline="0" dirty="0" smtClean="0">
                <a:ln>
                  <a:noFill/>
                </a:ln>
                <a:solidFill>
                  <a:schemeClr val="tx1"/>
                </a:solidFill>
                <a:effectLst/>
                <a:ea typeface="ＭＳ Ｐゴシック" pitchFamily="1" charset="-128"/>
              </a:rPr>
              <a:t>Current </a:t>
            </a:r>
            <a:r>
              <a:rPr lang="en-US" sz="1800" dirty="0" smtClean="0">
                <a:ea typeface="ＭＳ Ｐゴシック" pitchFamily="1" charset="-128"/>
              </a:rPr>
              <a:t>SA application works with handhelds coordinated with a server over IP and assumes unobstructed GPS  </a:t>
            </a:r>
            <a:endParaRPr kumimoji="0" lang="en-US" sz="1800" i="0" u="none" strike="noStrike" cap="none" normalizeH="0" baseline="0" dirty="0" smtClean="0">
              <a:ln>
                <a:noFill/>
              </a:ln>
              <a:solidFill>
                <a:schemeClr val="tx1"/>
              </a:solidFill>
              <a:effectLst/>
              <a:ea typeface="ＭＳ Ｐゴシック" pitchFamily="1" charset="-128"/>
            </a:endParaRPr>
          </a:p>
        </p:txBody>
      </p:sp>
      <p:grpSp>
        <p:nvGrpSpPr>
          <p:cNvPr id="53" name="Group 52"/>
          <p:cNvGrpSpPr/>
          <p:nvPr/>
        </p:nvGrpSpPr>
        <p:grpSpPr>
          <a:xfrm>
            <a:off x="2646486" y="1893277"/>
            <a:ext cx="5383822" cy="2273722"/>
            <a:chOff x="2646486" y="1893277"/>
            <a:chExt cx="5383822" cy="2273722"/>
          </a:xfrm>
          <a:effectLst>
            <a:outerShdw blurRad="50800" dist="38100" algn="l" rotWithShape="0">
              <a:prstClr val="black">
                <a:alpha val="40000"/>
              </a:prstClr>
            </a:outerShdw>
          </a:effectLst>
        </p:grpSpPr>
        <p:pic>
          <p:nvPicPr>
            <p:cNvPr id="3074" name="Picture 2"/>
            <p:cNvPicPr>
              <a:picLocks noChangeAspect="1" noChangeArrowheads="1"/>
            </p:cNvPicPr>
            <p:nvPr/>
          </p:nvPicPr>
          <p:blipFill>
            <a:blip r:embed="rId17" cstate="print"/>
            <a:srcRect/>
            <a:stretch>
              <a:fillRect/>
            </a:stretch>
          </p:blipFill>
          <p:spPr bwMode="auto">
            <a:xfrm>
              <a:off x="4999160" y="2151551"/>
              <a:ext cx="3031148" cy="2015448"/>
            </a:xfrm>
            <a:prstGeom prst="rect">
              <a:avLst/>
            </a:prstGeom>
            <a:noFill/>
            <a:ln w="9525">
              <a:solidFill>
                <a:srgbClr val="0070C0"/>
              </a:solidFill>
              <a:miter lim="800000"/>
              <a:headEnd/>
              <a:tailEnd/>
            </a:ln>
          </p:spPr>
        </p:pic>
        <p:sp>
          <p:nvSpPr>
            <p:cNvPr id="50" name="Freeform 49"/>
            <p:cNvSpPr/>
            <p:nvPr/>
          </p:nvSpPr>
          <p:spPr bwMode="auto">
            <a:xfrm>
              <a:off x="2942493" y="3221893"/>
              <a:ext cx="3270740" cy="801076"/>
            </a:xfrm>
            <a:custGeom>
              <a:avLst/>
              <a:gdLst>
                <a:gd name="connsiteX0" fmla="*/ 2534139 w 2534139"/>
                <a:gd name="connsiteY0" fmla="*/ 377092 h 801076"/>
                <a:gd name="connsiteX1" fmla="*/ 2041769 w 2534139"/>
                <a:gd name="connsiteY1" fmla="*/ 60569 h 801076"/>
                <a:gd name="connsiteX2" fmla="*/ 1361831 w 2534139"/>
                <a:gd name="connsiteY2" fmla="*/ 740507 h 801076"/>
                <a:gd name="connsiteX3" fmla="*/ 212969 w 2534139"/>
                <a:gd name="connsiteY3" fmla="*/ 423984 h 801076"/>
                <a:gd name="connsiteX4" fmla="*/ 84015 w 2534139"/>
                <a:gd name="connsiteY4" fmla="*/ 25400 h 80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139" h="801076">
                  <a:moveTo>
                    <a:pt x="2534139" y="377092"/>
                  </a:moveTo>
                  <a:cubicBezTo>
                    <a:pt x="2385646" y="188546"/>
                    <a:pt x="2237154" y="0"/>
                    <a:pt x="2041769" y="60569"/>
                  </a:cubicBezTo>
                  <a:cubicBezTo>
                    <a:pt x="1846384" y="121138"/>
                    <a:pt x="1666631" y="679938"/>
                    <a:pt x="1361831" y="740507"/>
                  </a:cubicBezTo>
                  <a:cubicBezTo>
                    <a:pt x="1057031" y="801076"/>
                    <a:pt x="425938" y="543169"/>
                    <a:pt x="212969" y="423984"/>
                  </a:cubicBezTo>
                  <a:cubicBezTo>
                    <a:pt x="0" y="304800"/>
                    <a:pt x="42007" y="165100"/>
                    <a:pt x="84015" y="25400"/>
                  </a:cubicBezTo>
                </a:path>
              </a:pathLst>
            </a:custGeom>
            <a:noFill/>
            <a:ln w="38100" cap="flat" cmpd="sng" algn="ctr">
              <a:solidFill>
                <a:srgbClr val="0070C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3075" name="Picture 3"/>
            <p:cNvPicPr>
              <a:picLocks noChangeAspect="1" noChangeArrowheads="1"/>
            </p:cNvPicPr>
            <p:nvPr/>
          </p:nvPicPr>
          <p:blipFill>
            <a:blip r:embed="rId18" cstate="print"/>
            <a:srcRect/>
            <a:stretch>
              <a:fillRect/>
            </a:stretch>
          </p:blipFill>
          <p:spPr bwMode="auto">
            <a:xfrm>
              <a:off x="2646486" y="1893277"/>
              <a:ext cx="1905000" cy="1524000"/>
            </a:xfrm>
            <a:prstGeom prst="rect">
              <a:avLst/>
            </a:prstGeom>
            <a:noFill/>
            <a:ln w="9525">
              <a:solidFill>
                <a:srgbClr val="0070C0"/>
              </a:solidFill>
              <a:miter lim="800000"/>
              <a:headEnd/>
              <a:tailEnd/>
            </a:ln>
          </p:spPr>
        </p:pic>
      </p:grpSp>
      <p:sp>
        <p:nvSpPr>
          <p:cNvPr id="55" name="TextBox 54"/>
          <p:cNvSpPr txBox="1"/>
          <p:nvPr/>
        </p:nvSpPr>
        <p:spPr>
          <a:xfrm>
            <a:off x="7272000" y="119984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56" name="Rounded Rectangle 55"/>
          <p:cNvSpPr/>
          <p:nvPr/>
        </p:nvSpPr>
        <p:spPr>
          <a:xfrm>
            <a:off x="87518" y="6183499"/>
            <a:ext cx="3813243"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b="1" dirty="0" smtClean="0">
                <a:solidFill>
                  <a:schemeClr val="dk1"/>
                </a:solidFill>
              </a:rPr>
              <a:t>Problem</a:t>
            </a:r>
            <a:r>
              <a:rPr lang="en-US" sz="1200" dirty="0" smtClean="0">
                <a:solidFill>
                  <a:schemeClr val="dk1"/>
                </a:solidFill>
              </a:rPr>
              <a:t>: </a:t>
            </a:r>
            <a:r>
              <a:rPr lang="en-US" sz="1200" dirty="0" smtClean="0"/>
              <a:t>what if the mission is set in a canopied jungle, or the adversary has the ability to spoof GPS</a:t>
            </a:r>
            <a:endParaRPr lang="en-US" sz="1200" dirty="0" smtClean="0">
              <a:solidFill>
                <a:schemeClr val="dk1"/>
              </a:solidFill>
            </a:endParaRPr>
          </a:p>
        </p:txBody>
      </p:sp>
      <p:sp>
        <p:nvSpPr>
          <p:cNvPr id="57" name="Rectangle 56"/>
          <p:cNvSpPr/>
          <p:nvPr/>
        </p:nvSpPr>
        <p:spPr bwMode="auto">
          <a:xfrm>
            <a:off x="314139" y="5928256"/>
            <a:ext cx="1071278"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ea typeface="ＭＳ Ｐゴシック" pitchFamily="1" charset="-128"/>
              </a:rPr>
              <a:t>Task</a:t>
            </a:r>
            <a:r>
              <a:rPr kumimoji="0" lang="en-US" sz="1600" b="1" i="0" u="none" strike="noStrike" cap="none" normalizeH="0" dirty="0" smtClean="0">
                <a:ln>
                  <a:noFill/>
                </a:ln>
                <a:solidFill>
                  <a:schemeClr val="bg1"/>
                </a:solidFill>
                <a:effectLst/>
                <a:latin typeface="Arial" charset="0"/>
                <a:ea typeface="ＭＳ Ｐゴシック" pitchFamily="1" charset="-128"/>
              </a:rPr>
              <a:t> 1</a:t>
            </a:r>
            <a:endParaRPr kumimoji="0" lang="en-US" sz="1600" b="1" i="0" u="none" strike="noStrike" cap="none" normalizeH="0" baseline="0" dirty="0" smtClean="0">
              <a:ln>
                <a:noFill/>
              </a:ln>
              <a:solidFill>
                <a:schemeClr val="bg1"/>
              </a:solidFill>
              <a:effectLst/>
              <a:latin typeface="Arial" charset="0"/>
              <a:ea typeface="ＭＳ Ｐゴシック" pitchFamily="1" charset="-128"/>
            </a:endParaRPr>
          </a:p>
        </p:txBody>
      </p:sp>
      <p:sp>
        <p:nvSpPr>
          <p:cNvPr id="58" name="Rounded Rectangle 57"/>
          <p:cNvSpPr/>
          <p:nvPr/>
        </p:nvSpPr>
        <p:spPr>
          <a:xfrm>
            <a:off x="4551486" y="6190379"/>
            <a:ext cx="4300684"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dirty="0"/>
              <a:t>Problem:</a:t>
            </a:r>
            <a:r>
              <a:rPr lang="en-US" sz="1200" dirty="0"/>
              <a:t> </a:t>
            </a:r>
            <a:r>
              <a:rPr lang="en-US" sz="1200" dirty="0" smtClean="0"/>
              <a:t>what if the mission is set in a network challenged environment, and has a large number of participants?</a:t>
            </a:r>
            <a:endParaRPr lang="en-US" sz="1200" dirty="0"/>
          </a:p>
        </p:txBody>
      </p:sp>
      <p:sp>
        <p:nvSpPr>
          <p:cNvPr id="61" name="Rectangle 60"/>
          <p:cNvSpPr/>
          <p:nvPr/>
        </p:nvSpPr>
        <p:spPr bwMode="auto">
          <a:xfrm>
            <a:off x="7729361" y="5899363"/>
            <a:ext cx="1047750"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r>
              <a:rPr lang="en-US" sz="1600" b="1" dirty="0">
                <a:solidFill>
                  <a:schemeClr val="bg1"/>
                </a:solidFill>
                <a:ea typeface="ＭＳ Ｐゴシック" pitchFamily="1" charset="-128"/>
              </a:rPr>
              <a:t>Task 2</a:t>
            </a:r>
          </a:p>
        </p:txBody>
      </p:sp>
      <p:sp>
        <p:nvSpPr>
          <p:cNvPr id="62" name="Title 1"/>
          <p:cNvSpPr>
            <a:spLocks noGrp="1"/>
          </p:cNvSpPr>
          <p:nvPr>
            <p:ph type="title"/>
          </p:nvPr>
        </p:nvSpPr>
        <p:spPr>
          <a:xfrm>
            <a:off x="152691" y="177795"/>
            <a:ext cx="8933121" cy="553998"/>
          </a:xfrm>
        </p:spPr>
        <p:txBody>
          <a:bodyPr/>
          <a:lstStyle/>
          <a:p>
            <a:r>
              <a:rPr lang="en-US" sz="2000" dirty="0"/>
              <a:t>Example </a:t>
            </a:r>
            <a:r>
              <a:rPr lang="en-US" sz="2000" dirty="0" smtClean="0"/>
              <a:t>Mission</a:t>
            </a:r>
            <a:r>
              <a:rPr lang="en-US" sz="2000" dirty="0"/>
              <a:t>,</a:t>
            </a:r>
            <a:r>
              <a:rPr lang="en-US" sz="2000" dirty="0" smtClean="0"/>
              <a:t> Supporting </a:t>
            </a:r>
            <a:r>
              <a:rPr lang="en-US" sz="2000" dirty="0"/>
              <a:t>Data </a:t>
            </a:r>
            <a:r>
              <a:rPr lang="en-US" sz="2000" dirty="0" smtClean="0"/>
              <a:t>Sources, &amp; Hardware/Software Assets</a:t>
            </a:r>
            <a:endParaRPr lang="en-US" sz="2000" dirty="0"/>
          </a:p>
        </p:txBody>
      </p:sp>
    </p:spTree>
    <p:extLst>
      <p:ext uri="{BB962C8B-B14F-4D97-AF65-F5344CB8AC3E}">
        <p14:creationId xmlns:p14="http://schemas.microsoft.com/office/powerpoint/2010/main" val="1612950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and Assumptions</a:t>
            </a:r>
            <a:endParaRPr lang="en-US" dirty="0"/>
          </a:p>
        </p:txBody>
      </p:sp>
      <p:sp>
        <p:nvSpPr>
          <p:cNvPr id="3" name="Content Placeholder 2"/>
          <p:cNvSpPr>
            <a:spLocks noGrp="1"/>
          </p:cNvSpPr>
          <p:nvPr>
            <p:ph idx="1"/>
          </p:nvPr>
        </p:nvSpPr>
        <p:spPr>
          <a:xfrm>
            <a:off x="457200" y="1126066"/>
            <a:ext cx="8229600" cy="4525963"/>
          </a:xfrm>
        </p:spPr>
        <p:txBody>
          <a:bodyPr/>
          <a:lstStyle/>
          <a:p>
            <a:r>
              <a:rPr lang="en-US" sz="2400" dirty="0" smtClean="0"/>
              <a:t>Concepts</a:t>
            </a:r>
          </a:p>
          <a:p>
            <a:pPr lvl="1"/>
            <a:r>
              <a:rPr lang="en-US" sz="2000" dirty="0" smtClean="0"/>
              <a:t>Granularity– DFUs </a:t>
            </a:r>
            <a:r>
              <a:rPr lang="en-US" sz="2000" dirty="0"/>
              <a:t>//explain without wrapping ourselves in a death spiral</a:t>
            </a:r>
            <a:r>
              <a:rPr lang="en-US" sz="2000" dirty="0" smtClean="0"/>
              <a:t>//</a:t>
            </a:r>
          </a:p>
          <a:p>
            <a:pPr lvl="1"/>
            <a:r>
              <a:rPr lang="en-US" sz="2000" dirty="0" smtClean="0"/>
              <a:t>RDF knowledge repo</a:t>
            </a:r>
          </a:p>
          <a:p>
            <a:pPr lvl="1"/>
            <a:r>
              <a:rPr lang="en-US" sz="2000" dirty="0" smtClean="0"/>
              <a:t>Basic mutation operations: replace, add, delete</a:t>
            </a:r>
          </a:p>
          <a:p>
            <a:pPr lvl="1"/>
            <a:r>
              <a:rPr lang="en-US" sz="2000" dirty="0" smtClean="0"/>
              <a:t>Offline adaptation (source code evolution) and online adaptation (bytecode rewriting)</a:t>
            </a:r>
          </a:p>
          <a:p>
            <a:r>
              <a:rPr lang="en-US" sz="2400" dirty="0" smtClean="0"/>
              <a:t>Assumptions</a:t>
            </a:r>
          </a:p>
          <a:p>
            <a:pPr lvl="1"/>
            <a:r>
              <a:rPr lang="en-US" sz="2000" dirty="0" smtClean="0"/>
              <a:t>What is give to us – functional spec, </a:t>
            </a:r>
          </a:p>
          <a:p>
            <a:pPr lvl="1"/>
            <a:r>
              <a:rPr lang="en-US" sz="2000" dirty="0"/>
              <a:t>W</a:t>
            </a:r>
            <a:r>
              <a:rPr lang="en-US" sz="2000" dirty="0" smtClean="0"/>
              <a:t>hat are we deriving/inferring– extra-functional (dependency, usage)</a:t>
            </a:r>
          </a:p>
          <a:p>
            <a:pPr lvl="1"/>
            <a:r>
              <a:rPr lang="en-US" sz="2000" dirty="0" smtClean="0"/>
              <a:t>Control Points– </a:t>
            </a:r>
            <a:r>
              <a:rPr lang="en-US" sz="2000" dirty="0" smtClean="0">
                <a:solidFill>
                  <a:srgbClr val="FF0000"/>
                </a:solidFill>
              </a:rPr>
              <a:t>simplifying assumption– indicating which parts of the code are adaptable– not every line of code is //explain without wrapping ourselves in a death spiral//</a:t>
            </a:r>
          </a:p>
          <a:p>
            <a:pPr lvl="1"/>
            <a:r>
              <a:rPr lang="en-US" sz="2000" dirty="0" smtClean="0"/>
              <a:t>Others, if any</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Tree>
    <p:extLst>
      <p:ext uri="{BB962C8B-B14F-4D97-AF65-F5344CB8AC3E}">
        <p14:creationId xmlns:p14="http://schemas.microsoft.com/office/powerpoint/2010/main" val="4115624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Deriving Adaptation</a:t>
            </a:r>
            <a:r>
              <a:rPr lang="en-US" dirty="0"/>
              <a:t> </a:t>
            </a:r>
            <a:r>
              <a:rPr lang="en-US" dirty="0" smtClean="0"/>
              <a:t> </a:t>
            </a:r>
            <a:endParaRPr lang="en-US" dirty="0"/>
          </a:p>
        </p:txBody>
      </p:sp>
      <p:sp>
        <p:nvSpPr>
          <p:cNvPr id="3" name="Content Placeholder 2"/>
          <p:cNvSpPr>
            <a:spLocks noGrp="1"/>
          </p:cNvSpPr>
          <p:nvPr>
            <p:ph idx="1"/>
          </p:nvPr>
        </p:nvSpPr>
        <p:spPr>
          <a:xfrm>
            <a:off x="241301" y="1068918"/>
            <a:ext cx="6100528" cy="5288825"/>
          </a:xfrm>
        </p:spPr>
        <p:txBody>
          <a:bodyPr>
            <a:noAutofit/>
          </a:bodyPr>
          <a:lstStyle/>
          <a:p>
            <a:r>
              <a:rPr lang="en-US" sz="1800" dirty="0" smtClean="0"/>
              <a:t>Deriving adaptation involves reasoning about the software and the adaptation trigger</a:t>
            </a:r>
          </a:p>
          <a:p>
            <a:pPr lvl="1"/>
            <a:r>
              <a:rPr lang="en-US" sz="1600" dirty="0" smtClean="0"/>
              <a:t>Adaptation trigger could be a “change request” or an “observed or detected change”</a:t>
            </a:r>
          </a:p>
          <a:p>
            <a:pPr lvl="2"/>
            <a:r>
              <a:rPr lang="en-US" sz="1400" dirty="0" smtClean="0"/>
              <a:t>Usually, observed/detected changes </a:t>
            </a:r>
            <a:r>
              <a:rPr lang="en-US" sz="1400" dirty="0" smtClean="0">
                <a:sym typeface="Wingdings" panose="05000000000000000000" pitchFamily="2" charset="2"/>
              </a:rPr>
              <a:t> runtime </a:t>
            </a:r>
          </a:p>
          <a:p>
            <a:pPr lvl="2"/>
            <a:r>
              <a:rPr lang="en-US" sz="1400" dirty="0" smtClean="0">
                <a:sym typeface="Wingdings" panose="05000000000000000000" pitchFamily="2" charset="2"/>
              </a:rPr>
              <a:t>Changes observed at runtime may result in </a:t>
            </a:r>
            <a:r>
              <a:rPr lang="en-US" sz="1400" i="1" dirty="0" smtClean="0">
                <a:sym typeface="Wingdings" panose="05000000000000000000" pitchFamily="2" charset="2"/>
              </a:rPr>
              <a:t>offline </a:t>
            </a:r>
            <a:r>
              <a:rPr lang="en-US" sz="1400" dirty="0" smtClean="0">
                <a:sym typeface="Wingdings" panose="05000000000000000000" pitchFamily="2" charset="2"/>
              </a:rPr>
              <a:t>(outside of the executing mission) adaptation (e.g., modifying source code to create new binary)</a:t>
            </a:r>
          </a:p>
          <a:p>
            <a:pPr lvl="2"/>
            <a:r>
              <a:rPr lang="en-US" sz="1400" dirty="0" smtClean="0">
                <a:sym typeface="Wingdings" panose="05000000000000000000" pitchFamily="2" charset="2"/>
              </a:rPr>
              <a:t>Of course, requests to support new deployment environment or modified functionality are offline change drivers</a:t>
            </a:r>
          </a:p>
          <a:p>
            <a:r>
              <a:rPr lang="en-US" sz="1800" dirty="0" smtClean="0">
                <a:sym typeface="Wingdings" panose="05000000000000000000" pitchFamily="2" charset="2"/>
              </a:rPr>
              <a:t>Reasoning takes place in “model space” –  i.e., in terms of abstract representation of code, resources, their relationships</a:t>
            </a:r>
          </a:p>
          <a:p>
            <a:pPr lvl="1"/>
            <a:r>
              <a:rPr lang="en-US" sz="1600" dirty="0" smtClean="0">
                <a:sym typeface="Wingdings" panose="05000000000000000000" pitchFamily="2" charset="2"/>
              </a:rPr>
              <a:t>DAS workflow uses </a:t>
            </a:r>
          </a:p>
          <a:p>
            <a:pPr lvl="2"/>
            <a:r>
              <a:rPr lang="en-US" sz="1400" dirty="0" smtClean="0">
                <a:sym typeface="Wingdings" panose="05000000000000000000" pitchFamily="2" charset="2"/>
              </a:rPr>
              <a:t>SPARQL queries over Triple store: identify candidates for adaptation </a:t>
            </a:r>
          </a:p>
          <a:p>
            <a:pPr lvl="2"/>
            <a:r>
              <a:rPr lang="en-US" sz="1400" dirty="0" smtClean="0">
                <a:sym typeface="Wingdings" panose="05000000000000000000" pitchFamily="2" charset="2"/>
              </a:rPr>
              <a:t>Resource DSL (refinement and </a:t>
            </a:r>
            <a:r>
              <a:rPr lang="en-US" sz="1400" dirty="0" err="1" smtClean="0">
                <a:sym typeface="Wingdings" panose="05000000000000000000" pitchFamily="2" charset="2"/>
              </a:rPr>
              <a:t>variational</a:t>
            </a:r>
            <a:r>
              <a:rPr lang="en-US" sz="1400" dirty="0" smtClean="0">
                <a:sym typeface="Wingdings" panose="05000000000000000000" pitchFamily="2" charset="2"/>
              </a:rPr>
              <a:t> types): quickly evaluate combinatorial space of adapted systems</a:t>
            </a:r>
          </a:p>
          <a:p>
            <a:pPr lvl="1"/>
            <a:r>
              <a:rPr lang="en-US" sz="1600" dirty="0" smtClean="0">
                <a:sym typeface="Wingdings" panose="05000000000000000000" pitchFamily="2" charset="2"/>
              </a:rPr>
              <a:t>Essentially, algorithmic use of the combined power of SPARQL and Type system</a:t>
            </a:r>
            <a:endParaRPr lang="en-US" sz="1600" dirty="0"/>
          </a:p>
        </p:txBody>
      </p:sp>
      <p:grpSp>
        <p:nvGrpSpPr>
          <p:cNvPr id="1037" name="Group 1036"/>
          <p:cNvGrpSpPr/>
          <p:nvPr/>
        </p:nvGrpSpPr>
        <p:grpSpPr>
          <a:xfrm>
            <a:off x="6329566" y="1537508"/>
            <a:ext cx="2814434" cy="3704890"/>
            <a:chOff x="6456613" y="1411864"/>
            <a:chExt cx="2814434" cy="3704890"/>
          </a:xfrm>
        </p:grpSpPr>
        <p:sp>
          <p:nvSpPr>
            <p:cNvPr id="5" name="Flowchart: Document 4"/>
            <p:cNvSpPr/>
            <p:nvPr/>
          </p:nvSpPr>
          <p:spPr>
            <a:xfrm>
              <a:off x="8003813" y="1713491"/>
              <a:ext cx="233757" cy="364386"/>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546" y="2053473"/>
              <a:ext cx="324681" cy="2737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53504" y="2518711"/>
              <a:ext cx="773658" cy="7736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6671735" y="3193030"/>
              <a:ext cx="795623" cy="79562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813" y="4557822"/>
              <a:ext cx="217637" cy="36978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0961" y="3939843"/>
              <a:ext cx="757936" cy="83595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772" y="4467196"/>
              <a:ext cx="217637" cy="369787"/>
            </a:xfrm>
            <a:prstGeom prst="rect">
              <a:avLst/>
            </a:prstGeom>
          </p:spPr>
        </p:pic>
        <p:sp>
          <p:nvSpPr>
            <p:cNvPr id="16" name="TextBox 15"/>
            <p:cNvSpPr txBox="1"/>
            <p:nvPr/>
          </p:nvSpPr>
          <p:spPr>
            <a:xfrm>
              <a:off x="8473916" y="3733923"/>
              <a:ext cx="797131" cy="246221"/>
            </a:xfrm>
            <a:prstGeom prst="rect">
              <a:avLst/>
            </a:prstGeom>
            <a:noFill/>
          </p:spPr>
          <p:txBody>
            <a:bodyPr wrap="square" rtlCol="0">
              <a:spAutoFit/>
            </a:bodyPr>
            <a:lstStyle/>
            <a:p>
              <a:r>
                <a:rPr lang="en-US" sz="1000" dirty="0" smtClean="0">
                  <a:latin typeface="Arial Narrow" panose="020B0606020202030204" pitchFamily="34" charset="0"/>
                </a:rPr>
                <a:t>Source code</a:t>
              </a:r>
              <a:endParaRPr lang="en-US" sz="1000" dirty="0">
                <a:latin typeface="Arial Narrow" panose="020B0606020202030204" pitchFamily="34" charset="0"/>
              </a:endParaRPr>
            </a:p>
          </p:txBody>
        </p:sp>
        <p:grpSp>
          <p:nvGrpSpPr>
            <p:cNvPr id="1036" name="Group 1035"/>
            <p:cNvGrpSpPr/>
            <p:nvPr/>
          </p:nvGrpSpPr>
          <p:grpSpPr>
            <a:xfrm>
              <a:off x="7538217" y="2905618"/>
              <a:ext cx="1625487" cy="659898"/>
              <a:chOff x="7837055" y="2750228"/>
              <a:chExt cx="1560628" cy="502161"/>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4661" t="13187" r="7519" b="14069"/>
              <a:stretch/>
            </p:blipFill>
            <p:spPr>
              <a:xfrm>
                <a:off x="7837055" y="2750228"/>
                <a:ext cx="1158688" cy="45038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2001" y="2796675"/>
                <a:ext cx="304884" cy="20260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157847">
                <a:off x="8252882" y="2998642"/>
                <a:ext cx="304884" cy="202609"/>
              </a:xfrm>
              <a:prstGeom prst="rect">
                <a:avLst/>
              </a:prstGeom>
            </p:spPr>
          </p:pic>
          <p:sp>
            <p:nvSpPr>
              <p:cNvPr id="20" name="TextBox 19"/>
              <p:cNvSpPr txBox="1"/>
              <p:nvPr/>
            </p:nvSpPr>
            <p:spPr>
              <a:xfrm>
                <a:off x="8849303" y="2977568"/>
                <a:ext cx="548380" cy="187366"/>
              </a:xfrm>
              <a:prstGeom prst="rect">
                <a:avLst/>
              </a:prstGeom>
              <a:noFill/>
            </p:spPr>
            <p:txBody>
              <a:bodyPr wrap="square" rtlCol="0">
                <a:spAutoFit/>
              </a:bodyPr>
              <a:lstStyle/>
              <a:p>
                <a:r>
                  <a:rPr lang="en-US" sz="1000" dirty="0" smtClean="0">
                    <a:latin typeface="Arial Narrow" panose="020B0606020202030204" pitchFamily="34" charset="0"/>
                  </a:rPr>
                  <a:t>models</a:t>
                </a:r>
                <a:endParaRPr lang="en-US" sz="1000" dirty="0">
                  <a:latin typeface="Arial Narrow" panose="020B0606020202030204" pitchFamily="34" charset="0"/>
                </a:endParaRPr>
              </a:p>
            </p:txBody>
          </p:sp>
        </p:grpSp>
        <p:sp>
          <p:nvSpPr>
            <p:cNvPr id="21" name="TextBox 20"/>
            <p:cNvSpPr txBox="1"/>
            <p:nvPr/>
          </p:nvSpPr>
          <p:spPr>
            <a:xfrm>
              <a:off x="7580006" y="1411864"/>
              <a:ext cx="982394" cy="246221"/>
            </a:xfrm>
            <a:prstGeom prst="rect">
              <a:avLst/>
            </a:prstGeom>
            <a:noFill/>
          </p:spPr>
          <p:txBody>
            <a:bodyPr wrap="square" rtlCol="0">
              <a:spAutoFit/>
            </a:bodyPr>
            <a:lstStyle/>
            <a:p>
              <a:r>
                <a:rPr lang="en-US" sz="1000" dirty="0" smtClean="0">
                  <a:latin typeface="Arial Narrow" panose="020B0606020202030204" pitchFamily="34" charset="0"/>
                </a:rPr>
                <a:t>Change request</a:t>
              </a:r>
              <a:endParaRPr lang="en-US" sz="1000" dirty="0">
                <a:latin typeface="Arial Narrow" panose="020B0606020202030204" pitchFamily="34" charset="0"/>
              </a:endParaRPr>
            </a:p>
          </p:txBody>
        </p:sp>
        <p:sp>
          <p:nvSpPr>
            <p:cNvPr id="22" name="TextBox 21"/>
            <p:cNvSpPr txBox="1"/>
            <p:nvPr/>
          </p:nvSpPr>
          <p:spPr>
            <a:xfrm>
              <a:off x="8232445" y="2239046"/>
              <a:ext cx="851190" cy="400110"/>
            </a:xfrm>
            <a:prstGeom prst="rect">
              <a:avLst/>
            </a:prstGeom>
            <a:noFill/>
          </p:spPr>
          <p:txBody>
            <a:bodyPr wrap="square" rtlCol="0">
              <a:spAutoFit/>
            </a:bodyPr>
            <a:lstStyle/>
            <a:p>
              <a:r>
                <a:rPr lang="en-US" sz="1000" dirty="0" smtClean="0">
                  <a:latin typeface="Arial Narrow" panose="020B0606020202030204" pitchFamily="34" charset="0"/>
                </a:rPr>
                <a:t>Detected changes</a:t>
              </a:r>
              <a:endParaRPr lang="en-US" sz="1000" dirty="0">
                <a:latin typeface="Arial Narrow" panose="020B0606020202030204" pitchFamily="34" charset="0"/>
              </a:endParaRPr>
            </a:p>
          </p:txBody>
        </p:sp>
        <p:sp>
          <p:nvSpPr>
            <p:cNvPr id="23" name="TextBox 22"/>
            <p:cNvSpPr txBox="1"/>
            <p:nvPr/>
          </p:nvSpPr>
          <p:spPr>
            <a:xfrm>
              <a:off x="6918164" y="3051399"/>
              <a:ext cx="718036" cy="338554"/>
            </a:xfrm>
            <a:prstGeom prst="rect">
              <a:avLst/>
            </a:prstGeom>
            <a:noFill/>
          </p:spPr>
          <p:txBody>
            <a:bodyPr wrap="square" rtlCol="0">
              <a:spAutoFit/>
            </a:bodyPr>
            <a:lstStyle/>
            <a:p>
              <a:pPr>
                <a:lnSpc>
                  <a:spcPct val="80000"/>
                </a:lnSpc>
              </a:pPr>
              <a:r>
                <a:rPr lang="en-US" sz="1000" dirty="0" smtClean="0">
                  <a:latin typeface="Arial Narrow" panose="020B0606020202030204" pitchFamily="34" charset="0"/>
                </a:rPr>
                <a:t>DAS machinery</a:t>
              </a:r>
              <a:endParaRPr lang="en-US" sz="1000" dirty="0">
                <a:latin typeface="Arial Narrow" panose="020B0606020202030204" pitchFamily="34" charset="0"/>
              </a:endParaRPr>
            </a:p>
          </p:txBody>
        </p:sp>
        <p:sp>
          <p:nvSpPr>
            <p:cNvPr id="24" name="TextBox 23"/>
            <p:cNvSpPr txBox="1"/>
            <p:nvPr/>
          </p:nvSpPr>
          <p:spPr>
            <a:xfrm>
              <a:off x="7643134" y="4870533"/>
              <a:ext cx="955114" cy="246221"/>
            </a:xfrm>
            <a:prstGeom prst="rect">
              <a:avLst/>
            </a:prstGeom>
            <a:noFill/>
          </p:spPr>
          <p:txBody>
            <a:bodyPr wrap="square" rtlCol="0">
              <a:spAutoFit/>
            </a:bodyPr>
            <a:lstStyle/>
            <a:p>
              <a:r>
                <a:rPr lang="en-US" sz="1000" dirty="0" smtClean="0">
                  <a:latin typeface="Arial Narrow" panose="020B0606020202030204" pitchFamily="34" charset="0"/>
                </a:rPr>
                <a:t>Adapted code</a:t>
              </a:r>
              <a:endParaRPr lang="en-US" sz="1000" dirty="0">
                <a:latin typeface="Arial Narrow" panose="020B0606020202030204" pitchFamily="34" charset="0"/>
              </a:endParaRPr>
            </a:p>
          </p:txBody>
        </p:sp>
        <p:cxnSp>
          <p:nvCxnSpPr>
            <p:cNvPr id="29" name="Straight Arrow Connector 28"/>
            <p:cNvCxnSpPr/>
            <p:nvPr/>
          </p:nvCxnSpPr>
          <p:spPr>
            <a:xfrm flipV="1">
              <a:off x="8371244" y="3542031"/>
              <a:ext cx="0" cy="3837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6" idx="1"/>
            </p:cNvCxnSpPr>
            <p:nvPr/>
          </p:nvCxnSpPr>
          <p:spPr>
            <a:xfrm rot="10800000" flipV="1">
              <a:off x="8262182" y="2190331"/>
              <a:ext cx="262364" cy="6567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5" name="Elbow Connector 1024"/>
            <p:cNvCxnSpPr>
              <a:stCxn id="5" idx="1"/>
            </p:cNvCxnSpPr>
            <p:nvPr/>
          </p:nvCxnSpPr>
          <p:spPr>
            <a:xfrm rot="10800000" flipV="1">
              <a:off x="7902203" y="1895683"/>
              <a:ext cx="101611" cy="98083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0" name="Elbow Connector 1029"/>
            <p:cNvCxnSpPr>
              <a:endCxn id="18" idx="1"/>
            </p:cNvCxnSpPr>
            <p:nvPr/>
          </p:nvCxnSpPr>
          <p:spPr>
            <a:xfrm rot="16200000" flipH="1">
              <a:off x="7551598" y="4247916"/>
              <a:ext cx="611420" cy="19692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35" name="Group 1034"/>
            <p:cNvGrpSpPr/>
            <p:nvPr/>
          </p:nvGrpSpPr>
          <p:grpSpPr>
            <a:xfrm>
              <a:off x="6662409" y="1864470"/>
              <a:ext cx="903699" cy="567113"/>
              <a:chOff x="7120594" y="1586767"/>
              <a:chExt cx="903699" cy="567113"/>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768" y="1721769"/>
                <a:ext cx="371698" cy="371698"/>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2444" y="1736043"/>
                <a:ext cx="372801" cy="278268"/>
              </a:xfrm>
              <a:prstGeom prst="rect">
                <a:avLst/>
              </a:prstGeom>
            </p:spPr>
          </p:pic>
          <p:sp>
            <p:nvSpPr>
              <p:cNvPr id="1031" name="Cloud Callout 1030"/>
              <p:cNvSpPr/>
              <p:nvPr/>
            </p:nvSpPr>
            <p:spPr>
              <a:xfrm>
                <a:off x="7120594" y="1586767"/>
                <a:ext cx="903699" cy="567113"/>
              </a:xfrm>
              <a:prstGeom prst="cloudCallout">
                <a:avLst>
                  <a:gd name="adj1" fmla="val 44595"/>
                  <a:gd name="adj2" fmla="val 83109"/>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4" name="Group 1033"/>
            <p:cNvGrpSpPr/>
            <p:nvPr/>
          </p:nvGrpSpPr>
          <p:grpSpPr>
            <a:xfrm>
              <a:off x="6662408" y="3968756"/>
              <a:ext cx="903699" cy="567113"/>
              <a:chOff x="7721559" y="4972479"/>
              <a:chExt cx="903699" cy="567113"/>
            </a:xfrm>
          </p:grpSpPr>
          <p:pic>
            <p:nvPicPr>
              <p:cNvPr id="1032" name="Picture 10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6591" y="5204120"/>
                <a:ext cx="396818" cy="178568"/>
              </a:xfrm>
              <a:prstGeom prst="rect">
                <a:avLst/>
              </a:prstGeom>
            </p:spPr>
          </p:pic>
          <p:pic>
            <p:nvPicPr>
              <p:cNvPr id="1033" name="Picture 10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9892" y="5066352"/>
                <a:ext cx="322431" cy="455733"/>
              </a:xfrm>
              <a:prstGeom prst="rect">
                <a:avLst/>
              </a:prstGeom>
            </p:spPr>
          </p:pic>
          <p:sp>
            <p:nvSpPr>
              <p:cNvPr id="42" name="Cloud Callout 41"/>
              <p:cNvSpPr/>
              <p:nvPr/>
            </p:nvSpPr>
            <p:spPr>
              <a:xfrm>
                <a:off x="7721559" y="4972479"/>
                <a:ext cx="903699" cy="567113"/>
              </a:xfrm>
              <a:prstGeom prst="cloudCallout">
                <a:avLst>
                  <a:gd name="adj1" fmla="val 55246"/>
                  <a:gd name="adj2" fmla="val -8661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456613" y="1659108"/>
              <a:ext cx="1315287" cy="246221"/>
            </a:xfrm>
            <a:prstGeom prst="rect">
              <a:avLst/>
            </a:prstGeom>
            <a:noFill/>
          </p:spPr>
          <p:txBody>
            <a:bodyPr wrap="square" rtlCol="0">
              <a:spAutoFit/>
            </a:bodyPr>
            <a:lstStyle/>
            <a:p>
              <a:r>
                <a:rPr lang="en-US" sz="1000" dirty="0" smtClean="0">
                  <a:latin typeface="Arial Narrow" panose="020B0606020202030204" pitchFamily="34" charset="0"/>
                </a:rPr>
                <a:t>Reasoning and Analysis</a:t>
              </a:r>
              <a:endParaRPr lang="en-US" sz="1000" dirty="0">
                <a:latin typeface="Arial Narrow" panose="020B0606020202030204" pitchFamily="34" charset="0"/>
              </a:endParaRPr>
            </a:p>
          </p:txBody>
        </p:sp>
        <p:sp>
          <p:nvSpPr>
            <p:cNvPr id="47" name="TextBox 46"/>
            <p:cNvSpPr txBox="1"/>
            <p:nvPr/>
          </p:nvSpPr>
          <p:spPr>
            <a:xfrm>
              <a:off x="6640359" y="4486881"/>
              <a:ext cx="1097231" cy="246221"/>
            </a:xfrm>
            <a:prstGeom prst="rect">
              <a:avLst/>
            </a:prstGeom>
            <a:noFill/>
          </p:spPr>
          <p:txBody>
            <a:bodyPr wrap="square" rtlCol="0">
              <a:spAutoFit/>
            </a:bodyPr>
            <a:lstStyle/>
            <a:p>
              <a:r>
                <a:rPr lang="en-US" sz="1000" dirty="0" smtClean="0">
                  <a:latin typeface="Arial Narrow" panose="020B0606020202030204" pitchFamily="34" charset="0"/>
                </a:rPr>
                <a:t>Code massaging </a:t>
              </a:r>
              <a:endParaRPr lang="en-US" sz="1000" dirty="0">
                <a:latin typeface="Arial Narrow" panose="020B0606020202030204" pitchFamily="34" charset="0"/>
              </a:endParaRPr>
            </a:p>
          </p:txBody>
        </p:sp>
      </p:grpSp>
    </p:spTree>
    <p:extLst>
      <p:ext uri="{BB962C8B-B14F-4D97-AF65-F5344CB8AC3E}">
        <p14:creationId xmlns:p14="http://schemas.microsoft.com/office/powerpoint/2010/main" val="1120510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Deriving Adaptation (</a:t>
            </a:r>
            <a:r>
              <a:rPr lang="en-US" dirty="0" err="1" smtClean="0"/>
              <a:t>contd</a:t>
            </a:r>
            <a:r>
              <a:rPr lang="en-US" dirty="0" smtClean="0"/>
              <a:t>) </a:t>
            </a:r>
            <a:endParaRPr lang="en-US" dirty="0"/>
          </a:p>
        </p:txBody>
      </p:sp>
      <p:sp>
        <p:nvSpPr>
          <p:cNvPr id="3" name="Content Placeholder 2"/>
          <p:cNvSpPr>
            <a:spLocks noGrp="1"/>
          </p:cNvSpPr>
          <p:nvPr>
            <p:ph idx="1"/>
          </p:nvPr>
        </p:nvSpPr>
        <p:spPr>
          <a:xfrm>
            <a:off x="241301" y="1087853"/>
            <a:ext cx="5913141" cy="5113567"/>
          </a:xfrm>
        </p:spPr>
        <p:txBody>
          <a:bodyPr>
            <a:noAutofit/>
          </a:bodyPr>
          <a:lstStyle/>
          <a:p>
            <a:r>
              <a:rPr lang="en-US" sz="1800" dirty="0" smtClean="0"/>
              <a:t>What is in the model space:</a:t>
            </a:r>
          </a:p>
          <a:p>
            <a:pPr lvl="1"/>
            <a:r>
              <a:rPr lang="en-US" sz="1400" dirty="0" smtClean="0"/>
              <a:t>Domain knowledge</a:t>
            </a:r>
          </a:p>
          <a:p>
            <a:pPr lvl="2"/>
            <a:r>
              <a:rPr lang="en-US" sz="1200" dirty="0" smtClean="0"/>
              <a:t>Currently, simple/high level/global/axiomatic rules e.g.,</a:t>
            </a:r>
          </a:p>
          <a:p>
            <a:pPr lvl="3"/>
            <a:r>
              <a:rPr lang="en-US" sz="1100" dirty="0" smtClean="0"/>
              <a:t> if resource R is contested, reduce consumption of R</a:t>
            </a:r>
          </a:p>
          <a:p>
            <a:pPr lvl="2"/>
            <a:r>
              <a:rPr lang="en-US" sz="1200" dirty="0" smtClean="0"/>
              <a:t>May need domain-specific (i.e., tactical SA) specific refinements or concretizations e.g., </a:t>
            </a:r>
          </a:p>
          <a:p>
            <a:pPr lvl="3"/>
            <a:r>
              <a:rPr lang="en-US" sz="1100" dirty="0" smtClean="0"/>
              <a:t>Bandwidth consumption depends on size of SA messages being sent</a:t>
            </a:r>
          </a:p>
          <a:p>
            <a:pPr lvl="1"/>
            <a:r>
              <a:rPr lang="en-US" sz="1400" dirty="0" smtClean="0"/>
              <a:t>Sufficient knowledge about functional and extra-functional specification of </a:t>
            </a:r>
          </a:p>
          <a:p>
            <a:pPr lvl="2"/>
            <a:r>
              <a:rPr lang="en-US" sz="1200" dirty="0"/>
              <a:t>T</a:t>
            </a:r>
            <a:r>
              <a:rPr lang="en-US" sz="1200" dirty="0" smtClean="0"/>
              <a:t>he (baseline) application: </a:t>
            </a:r>
          </a:p>
          <a:p>
            <a:pPr lvl="3"/>
            <a:r>
              <a:rPr lang="en-US" sz="1100" dirty="0" smtClean="0"/>
              <a:t>Functionality: Definition, Use, Usage Pattern</a:t>
            </a:r>
          </a:p>
          <a:p>
            <a:pPr lvl="3"/>
            <a:r>
              <a:rPr lang="en-US" sz="1100" dirty="0" smtClean="0"/>
              <a:t>Extra functional: Resource dependency, Resource usage</a:t>
            </a:r>
          </a:p>
          <a:p>
            <a:pPr lvl="2"/>
            <a:r>
              <a:rPr lang="en-US" sz="1200" dirty="0" smtClean="0"/>
              <a:t>Ingredients/raw material for adaptation- code that transforms domain specific data types, domain specific functions: similar functional and extra functional description</a:t>
            </a:r>
          </a:p>
          <a:p>
            <a:pPr lvl="2"/>
            <a:r>
              <a:rPr lang="en-US" sz="1200" dirty="0" smtClean="0"/>
              <a:t>Simplifying assumption: not every line of the baseline is adaptable – we are demonstrating the technology with a specified subset (control points)</a:t>
            </a:r>
          </a:p>
          <a:p>
            <a:r>
              <a:rPr lang="en-US" sz="1800" dirty="0" smtClean="0"/>
              <a:t>End to end flow</a:t>
            </a:r>
          </a:p>
          <a:p>
            <a:pPr lvl="1"/>
            <a:r>
              <a:rPr lang="en-US" sz="1400" dirty="0" smtClean="0"/>
              <a:t>See next page</a:t>
            </a:r>
          </a:p>
          <a:p>
            <a:r>
              <a:rPr lang="en-US" sz="1800" dirty="0" smtClean="0"/>
              <a:t>Reasoning</a:t>
            </a:r>
          </a:p>
          <a:p>
            <a:pPr lvl="1"/>
            <a:r>
              <a:rPr lang="en-US" sz="1400" dirty="0" smtClean="0"/>
              <a:t>Guided search with constraint satisfaction, type checking, and type selection </a:t>
            </a:r>
          </a:p>
        </p:txBody>
      </p:sp>
      <p:sp>
        <p:nvSpPr>
          <p:cNvPr id="4" name="Folded Corner 3"/>
          <p:cNvSpPr/>
          <p:nvPr/>
        </p:nvSpPr>
        <p:spPr>
          <a:xfrm>
            <a:off x="6380174" y="1347536"/>
            <a:ext cx="1285660" cy="2000680"/>
          </a:xfrm>
          <a:prstGeom prst="foldedCorner">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Flowchart: Document 4"/>
          <p:cNvSpPr/>
          <p:nvPr/>
        </p:nvSpPr>
        <p:spPr>
          <a:xfrm>
            <a:off x="8142510" y="1442183"/>
            <a:ext cx="598141" cy="44001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DFU</a:t>
            </a:r>
            <a:endParaRPr lang="en-US" dirty="0"/>
          </a:p>
        </p:txBody>
      </p:sp>
      <p:sp>
        <p:nvSpPr>
          <p:cNvPr id="6" name="Flowchart: Document 5"/>
          <p:cNvSpPr/>
          <p:nvPr/>
        </p:nvSpPr>
        <p:spPr>
          <a:xfrm>
            <a:off x="8328144" y="2389346"/>
            <a:ext cx="598141" cy="44001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DFU</a:t>
            </a:r>
            <a:endParaRPr lang="en-US" dirty="0"/>
          </a:p>
        </p:txBody>
      </p:sp>
      <p:sp>
        <p:nvSpPr>
          <p:cNvPr id="7" name="Rounded Rectangle 6"/>
          <p:cNvSpPr/>
          <p:nvPr/>
        </p:nvSpPr>
        <p:spPr>
          <a:xfrm>
            <a:off x="6380174" y="1684421"/>
            <a:ext cx="1175658" cy="1650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Control Point1</a:t>
            </a:r>
            <a:endParaRPr lang="en-US" sz="1100" dirty="0"/>
          </a:p>
        </p:txBody>
      </p:sp>
      <p:sp>
        <p:nvSpPr>
          <p:cNvPr id="8" name="Rounded Rectangle 7"/>
          <p:cNvSpPr/>
          <p:nvPr/>
        </p:nvSpPr>
        <p:spPr>
          <a:xfrm>
            <a:off x="6377883" y="2247059"/>
            <a:ext cx="1175658" cy="1650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Control Point2</a:t>
            </a:r>
            <a:endParaRPr lang="en-US" sz="1100" dirty="0"/>
          </a:p>
        </p:txBody>
      </p:sp>
      <p:sp>
        <p:nvSpPr>
          <p:cNvPr id="9" name="TextBox 8"/>
          <p:cNvSpPr txBox="1"/>
          <p:nvPr/>
        </p:nvSpPr>
        <p:spPr>
          <a:xfrm>
            <a:off x="6390486" y="3351681"/>
            <a:ext cx="1521708" cy="276999"/>
          </a:xfrm>
          <a:prstGeom prst="rect">
            <a:avLst/>
          </a:prstGeom>
          <a:noFill/>
        </p:spPr>
        <p:txBody>
          <a:bodyPr wrap="square" rtlCol="0">
            <a:spAutoFit/>
          </a:bodyPr>
          <a:lstStyle/>
          <a:p>
            <a:r>
              <a:rPr lang="en-US" sz="1200" dirty="0" smtClean="0"/>
              <a:t>Application Code</a:t>
            </a:r>
            <a:endParaRPr lang="en-US" sz="1200" dirty="0"/>
          </a:p>
        </p:txBody>
      </p:sp>
      <p:sp>
        <p:nvSpPr>
          <p:cNvPr id="11" name="TextBox 10"/>
          <p:cNvSpPr txBox="1"/>
          <p:nvPr/>
        </p:nvSpPr>
        <p:spPr>
          <a:xfrm>
            <a:off x="6407006" y="4393945"/>
            <a:ext cx="2688868" cy="1600438"/>
          </a:xfrm>
          <a:prstGeom prst="rect">
            <a:avLst/>
          </a:prstGeom>
          <a:noFill/>
        </p:spPr>
        <p:txBody>
          <a:bodyPr wrap="square" rtlCol="0">
            <a:spAutoFit/>
          </a:bodyPr>
          <a:lstStyle/>
          <a:p>
            <a:r>
              <a:rPr lang="en-US" sz="1400" dirty="0" smtClean="0">
                <a:latin typeface="Arial Narrow" panose="020B0606020202030204" pitchFamily="34" charset="0"/>
              </a:rPr>
              <a:t>For control points, the intended use of the objects, and the functional and extra functional specification of the code implementing them are available</a:t>
            </a:r>
          </a:p>
          <a:p>
            <a:r>
              <a:rPr lang="en-US" sz="1400" dirty="0" smtClean="0">
                <a:latin typeface="Arial Narrow" panose="020B0606020202030204" pitchFamily="34" charset="0"/>
              </a:rPr>
              <a:t>Note: </a:t>
            </a:r>
            <a:endParaRPr lang="en-US" sz="1400" dirty="0">
              <a:latin typeface="Arial Narrow" panose="020B0606020202030204" pitchFamily="34" charset="0"/>
            </a:endParaRPr>
          </a:p>
          <a:p>
            <a:pPr marL="285750" indent="-285750">
              <a:buFont typeface="Arial" panose="020B0604020202020204" pitchFamily="34" charset="0"/>
              <a:buChar char="•"/>
            </a:pPr>
            <a:r>
              <a:rPr lang="en-US" sz="1400" dirty="0" smtClean="0">
                <a:latin typeface="Arial Narrow" panose="020B0606020202030204" pitchFamily="34" charset="0"/>
              </a:rPr>
              <a:t>functional</a:t>
            </a:r>
            <a:r>
              <a:rPr lang="en-US" sz="1400" dirty="0" smtClean="0">
                <a:latin typeface="Arial Narrow" panose="020B0606020202030204" pitchFamily="34" charset="0"/>
                <a:sym typeface="Wingdings" panose="05000000000000000000" pitchFamily="2" charset="2"/>
              </a:rPr>
              <a:t> given, </a:t>
            </a:r>
          </a:p>
          <a:p>
            <a:pPr marL="285750" indent="-285750">
              <a:buFont typeface="Arial" panose="020B0604020202020204" pitchFamily="34" charset="0"/>
              <a:buChar char="•"/>
            </a:pPr>
            <a:r>
              <a:rPr lang="en-US" sz="1400" dirty="0" smtClean="0">
                <a:latin typeface="Arial Narrow" panose="020B0606020202030204" pitchFamily="34" charset="0"/>
                <a:sym typeface="Wingdings" panose="05000000000000000000" pitchFamily="2" charset="2"/>
              </a:rPr>
              <a:t>extra-functional discovered</a:t>
            </a:r>
            <a:endParaRPr lang="en-US" sz="1400" dirty="0">
              <a:latin typeface="Arial Narrow" panose="020B0606020202030204" pitchFamily="34" charset="0"/>
            </a:endParaRPr>
          </a:p>
        </p:txBody>
      </p:sp>
      <p:sp>
        <p:nvSpPr>
          <p:cNvPr id="12" name="Rectangular Callout 11"/>
          <p:cNvSpPr/>
          <p:nvPr/>
        </p:nvSpPr>
        <p:spPr>
          <a:xfrm>
            <a:off x="5717864" y="1077838"/>
            <a:ext cx="1164199" cy="336884"/>
          </a:xfrm>
          <a:prstGeom prst="wedgeRectCallout">
            <a:avLst>
              <a:gd name="adj1" fmla="val 73765"/>
              <a:gd name="adj2" fmla="val 1276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latin typeface="Arial Narrow" panose="020B0606020202030204" pitchFamily="34" charset="0"/>
              </a:rPr>
              <a:t>D</a:t>
            </a:r>
            <a:r>
              <a:rPr lang="en-US" sz="1200" dirty="0" smtClean="0">
                <a:latin typeface="Arial Narrow" panose="020B0606020202030204" pitchFamily="34" charset="0"/>
              </a:rPr>
              <a:t>eclaration of X*</a:t>
            </a:r>
            <a:endParaRPr lang="en-US" sz="1200" dirty="0">
              <a:latin typeface="Arial Narrow" panose="020B0606020202030204" pitchFamily="34" charset="0"/>
            </a:endParaRPr>
          </a:p>
        </p:txBody>
      </p:sp>
      <p:sp>
        <p:nvSpPr>
          <p:cNvPr id="13" name="Rectangular Callout 12"/>
          <p:cNvSpPr/>
          <p:nvPr/>
        </p:nvSpPr>
        <p:spPr>
          <a:xfrm>
            <a:off x="5786618" y="2770702"/>
            <a:ext cx="1184822" cy="336884"/>
          </a:xfrm>
          <a:prstGeom prst="wedgeRectCallout">
            <a:avLst>
              <a:gd name="adj1" fmla="val 49765"/>
              <a:gd name="adj2" fmla="val -1396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latin typeface="Arial Narrow" panose="020B0606020202030204" pitchFamily="34" charset="0"/>
              </a:rPr>
              <a:t>D</a:t>
            </a:r>
            <a:r>
              <a:rPr lang="en-US" sz="1200" dirty="0" smtClean="0">
                <a:latin typeface="Arial Narrow" panose="020B0606020202030204" pitchFamily="34" charset="0"/>
              </a:rPr>
              <a:t>eclaration of Y*</a:t>
            </a:r>
            <a:endParaRPr lang="en-US" sz="1200" dirty="0">
              <a:latin typeface="Arial Narrow" panose="020B0606020202030204" pitchFamily="34" charset="0"/>
            </a:endParaRPr>
          </a:p>
        </p:txBody>
      </p:sp>
      <p:sp>
        <p:nvSpPr>
          <p:cNvPr id="14" name="Rectangular Callout 13"/>
          <p:cNvSpPr/>
          <p:nvPr/>
        </p:nvSpPr>
        <p:spPr>
          <a:xfrm>
            <a:off x="7889275" y="1007615"/>
            <a:ext cx="1026694" cy="348408"/>
          </a:xfrm>
          <a:prstGeom prst="wedgeRectCallout">
            <a:avLst>
              <a:gd name="adj1" fmla="val -4235"/>
              <a:gd name="adj2" fmla="val 94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smtClean="0">
                <a:latin typeface="Arial Narrow" panose="020B0606020202030204" pitchFamily="34" charset="0"/>
              </a:rPr>
              <a:t>Definition of artifact X</a:t>
            </a:r>
            <a:endParaRPr lang="en-US" sz="1200" dirty="0">
              <a:latin typeface="Arial Narrow" panose="020B0606020202030204" pitchFamily="34" charset="0"/>
            </a:endParaRPr>
          </a:p>
        </p:txBody>
      </p:sp>
      <p:sp>
        <p:nvSpPr>
          <p:cNvPr id="16" name="Rectangular Callout 15"/>
          <p:cNvSpPr/>
          <p:nvPr/>
        </p:nvSpPr>
        <p:spPr>
          <a:xfrm>
            <a:off x="7957553" y="1969116"/>
            <a:ext cx="1026694" cy="348408"/>
          </a:xfrm>
          <a:prstGeom prst="wedgeRectCallout">
            <a:avLst>
              <a:gd name="adj1" fmla="val -4235"/>
              <a:gd name="adj2" fmla="val 94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smtClean="0">
                <a:latin typeface="Arial Narrow" panose="020B0606020202030204" pitchFamily="34" charset="0"/>
              </a:rPr>
              <a:t>Definition of artifact X</a:t>
            </a:r>
            <a:endParaRPr lang="en-US" sz="1200" dirty="0">
              <a:latin typeface="Arial Narrow" panose="020B0606020202030204" pitchFamily="34" charset="0"/>
            </a:endParaRPr>
          </a:p>
        </p:txBody>
      </p:sp>
      <p:sp>
        <p:nvSpPr>
          <p:cNvPr id="17" name="TextBox 16"/>
          <p:cNvSpPr txBox="1"/>
          <p:nvPr/>
        </p:nvSpPr>
        <p:spPr>
          <a:xfrm>
            <a:off x="6407006" y="1909743"/>
            <a:ext cx="1148826" cy="276999"/>
          </a:xfrm>
          <a:prstGeom prst="rect">
            <a:avLst/>
          </a:prstGeom>
          <a:noFill/>
        </p:spPr>
        <p:txBody>
          <a:bodyPr wrap="square" rtlCol="0">
            <a:spAutoFit/>
          </a:bodyPr>
          <a:lstStyle/>
          <a:p>
            <a:r>
              <a:rPr lang="en-US" sz="1200" dirty="0" smtClean="0">
                <a:latin typeface="Arial Narrow" panose="020B0606020202030204" pitchFamily="34" charset="0"/>
              </a:rPr>
              <a:t>Other uses of X</a:t>
            </a:r>
            <a:endParaRPr lang="en-US" sz="1200" dirty="0">
              <a:latin typeface="Arial Narrow" panose="020B0606020202030204" pitchFamily="34" charset="0"/>
            </a:endParaRPr>
          </a:p>
        </p:txBody>
      </p:sp>
      <p:sp>
        <p:nvSpPr>
          <p:cNvPr id="18" name="TextBox 17"/>
          <p:cNvSpPr txBox="1"/>
          <p:nvPr/>
        </p:nvSpPr>
        <p:spPr>
          <a:xfrm>
            <a:off x="6965712" y="2488557"/>
            <a:ext cx="700122" cy="646331"/>
          </a:xfrm>
          <a:prstGeom prst="rect">
            <a:avLst/>
          </a:prstGeom>
          <a:noFill/>
        </p:spPr>
        <p:txBody>
          <a:bodyPr wrap="square" rtlCol="0">
            <a:spAutoFit/>
          </a:bodyPr>
          <a:lstStyle/>
          <a:p>
            <a:r>
              <a:rPr lang="en-US" sz="1200" dirty="0" smtClean="0">
                <a:latin typeface="Arial Narrow" panose="020B0606020202030204" pitchFamily="34" charset="0"/>
              </a:rPr>
              <a:t>Other uses of X and Y</a:t>
            </a:r>
            <a:endParaRPr lang="en-US" sz="1200" dirty="0">
              <a:latin typeface="Arial Narrow" panose="020B0606020202030204" pitchFamily="34" charset="0"/>
            </a:endParaRPr>
          </a:p>
        </p:txBody>
      </p:sp>
      <p:sp>
        <p:nvSpPr>
          <p:cNvPr id="19" name="TextBox 18"/>
          <p:cNvSpPr txBox="1"/>
          <p:nvPr/>
        </p:nvSpPr>
        <p:spPr>
          <a:xfrm>
            <a:off x="7870937" y="2939144"/>
            <a:ext cx="1224937" cy="1175706"/>
          </a:xfrm>
          <a:prstGeom prst="rect">
            <a:avLst/>
          </a:prstGeom>
          <a:noFill/>
        </p:spPr>
        <p:txBody>
          <a:bodyPr wrap="square" rtlCol="0">
            <a:spAutoFit/>
          </a:bodyPr>
          <a:lstStyle/>
          <a:p>
            <a:pPr marL="171450" indent="-171450">
              <a:lnSpc>
                <a:spcPct val="80000"/>
              </a:lnSpc>
              <a:buFont typeface="Arial" panose="020B0604020202020204" pitchFamily="34" charset="0"/>
              <a:buChar char="•"/>
            </a:pPr>
            <a:r>
              <a:rPr lang="en-US" sz="1100" dirty="0" smtClean="0">
                <a:latin typeface="Arial Narrow" panose="020B0606020202030204" pitchFamily="34" charset="0"/>
              </a:rPr>
              <a:t>Currently Java objects, so definitions are classes </a:t>
            </a:r>
          </a:p>
          <a:p>
            <a:pPr marL="171450" indent="-171450">
              <a:lnSpc>
                <a:spcPct val="80000"/>
              </a:lnSpc>
              <a:buFont typeface="Arial" panose="020B0604020202020204" pitchFamily="34" charset="0"/>
              <a:buChar char="•"/>
            </a:pPr>
            <a:r>
              <a:rPr lang="en-US" sz="1100" dirty="0" smtClean="0">
                <a:latin typeface="Arial Narrow" panose="020B0606020202030204" pitchFamily="34" charset="0"/>
              </a:rPr>
              <a:t>DFU s could generalize to artifacts other than classes</a:t>
            </a:r>
            <a:endParaRPr lang="en-US" sz="1100" dirty="0">
              <a:latin typeface="Arial Narrow" panose="020B0606020202030204" pitchFamily="34" charset="0"/>
            </a:endParaRPr>
          </a:p>
        </p:txBody>
      </p:sp>
    </p:spTree>
    <p:extLst>
      <p:ext uri="{BB962C8B-B14F-4D97-AF65-F5344CB8AC3E}">
        <p14:creationId xmlns:p14="http://schemas.microsoft.com/office/powerpoint/2010/main" val="3923171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System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16</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417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497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807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4164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999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3160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594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523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769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30066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400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144454" y="4764020"/>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932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682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714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999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682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350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948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333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953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695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93074"/>
            <a:ext cx="4966729" cy="4616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930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808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545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584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334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2120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642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878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321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965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475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43526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0E6D7-221B-40B7-B50C-C3B5231B0D1A}" type="slidenum">
              <a:rPr lang="en-US" smtClean="0"/>
              <a:pPr/>
              <a:t>17</a:t>
            </a:fld>
            <a:endParaRPr lang="en-US"/>
          </a:p>
        </p:txBody>
      </p:sp>
      <p:sp>
        <p:nvSpPr>
          <p:cNvPr id="2" name="Title 1"/>
          <p:cNvSpPr>
            <a:spLocks noGrp="1"/>
          </p:cNvSpPr>
          <p:nvPr>
            <p:ph type="title" idx="4294967295"/>
          </p:nvPr>
        </p:nvSpPr>
        <p:spPr>
          <a:xfrm>
            <a:off x="0" y="274638"/>
            <a:ext cx="8229600" cy="682625"/>
          </a:xfrm>
        </p:spPr>
        <p:txBody>
          <a:bodyPr/>
          <a:lstStyle/>
          <a:p>
            <a:r>
              <a:rPr lang="en-US" dirty="0" smtClean="0"/>
              <a:t>Phase 1 CPs</a:t>
            </a:r>
            <a:endParaRPr lang="en-US" dirty="0"/>
          </a:p>
        </p:txBody>
      </p:sp>
      <p:sp>
        <p:nvSpPr>
          <p:cNvPr id="5" name="TextBox 4"/>
          <p:cNvSpPr txBox="1"/>
          <p:nvPr/>
        </p:nvSpPr>
        <p:spPr>
          <a:xfrm>
            <a:off x="258552" y="1114635"/>
            <a:ext cx="8308596" cy="3247043"/>
          </a:xfrm>
          <a:prstGeom prst="rect">
            <a:avLst/>
          </a:prstGeom>
          <a:noFill/>
          <a:ln>
            <a:solidFill>
              <a:schemeClr val="tx1"/>
            </a:solidFill>
          </a:ln>
        </p:spPr>
        <p:txBody>
          <a:bodyPr wrap="square" rtlCol="0">
            <a:spAutoFit/>
          </a:bodyPr>
          <a:lstStyle/>
          <a:p>
            <a:pPr marL="257175" indent="-257175">
              <a:spcAft>
                <a:spcPts val="600"/>
              </a:spcAft>
              <a:buFont typeface="Arial" panose="020B0604020202020204" pitchFamily="34" charset="0"/>
              <a:buChar char="•"/>
            </a:pPr>
            <a:r>
              <a:rPr lang="en-US" dirty="0" smtClean="0"/>
              <a:t>Driven </a:t>
            </a:r>
            <a:r>
              <a:rPr lang="en-US" dirty="0"/>
              <a:t>by changes in </a:t>
            </a:r>
            <a:r>
              <a:rPr lang="en-US" dirty="0" smtClean="0"/>
              <a:t>functional (e.g., mission requirement) </a:t>
            </a:r>
            <a:r>
              <a:rPr lang="en-US" dirty="0"/>
              <a:t>and extra </a:t>
            </a:r>
            <a:r>
              <a:rPr lang="en-US" dirty="0" smtClean="0"/>
              <a:t>functional (e.g., resources) </a:t>
            </a:r>
            <a:r>
              <a:rPr lang="en-US" dirty="0"/>
              <a:t>requirements and constraints</a:t>
            </a:r>
          </a:p>
          <a:p>
            <a:pPr marL="257175" indent="-257175">
              <a:spcAft>
                <a:spcPts val="600"/>
              </a:spcAft>
              <a:buFont typeface="Arial" panose="020B0604020202020204" pitchFamily="34" charset="0"/>
              <a:buChar char="•"/>
            </a:pPr>
            <a:r>
              <a:rPr lang="en-US" dirty="0"/>
              <a:t>Evaluation is focused on correctness (i.e.,  it is mostly verification)—no qualitative distinction is made among the possible solutions</a:t>
            </a:r>
          </a:p>
          <a:p>
            <a:pPr marL="257175" indent="-257175">
              <a:spcAft>
                <a:spcPts val="600"/>
              </a:spcAft>
              <a:buFont typeface="Arial" panose="020B0604020202020204" pitchFamily="34" charset="0"/>
              <a:buChar char="•"/>
            </a:pPr>
            <a:r>
              <a:rPr lang="en-US" dirty="0"/>
              <a:t>Verification is through tests to show that functional intent is preserved</a:t>
            </a:r>
          </a:p>
          <a:p>
            <a:pPr marL="257175" indent="-257175">
              <a:spcAft>
                <a:spcPts val="600"/>
              </a:spcAft>
              <a:buFont typeface="Arial" panose="020B0604020202020204" pitchFamily="34" charset="0"/>
              <a:buChar char="•"/>
            </a:pPr>
            <a:r>
              <a:rPr lang="en-US" dirty="0"/>
              <a:t>Realized by substitution of components that follow the same usage pattern as baseline </a:t>
            </a:r>
          </a:p>
          <a:p>
            <a:pPr marL="600075" lvl="1"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Substitute(s) that could work exists;  choose &amp; message the code </a:t>
            </a:r>
          </a:p>
          <a:p>
            <a:pPr marL="600075" lvl="1"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Compose a substitute from available components, and then message the code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70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9356"/>
            <a:ext cx="8153400" cy="276999"/>
          </a:xfrm>
          <a:noFill/>
          <a:ln w="9525">
            <a:noFill/>
            <a:miter lim="800000"/>
            <a:headEnd/>
            <a:tailEnd/>
          </a:ln>
          <a:effectLst/>
        </p:spPr>
        <p:txBody>
          <a:bodyPr vert="horz" wrap="square" lIns="0" tIns="0" rIns="0" bIns="0" numCol="1" anchor="t" anchorCtr="0" compatLnSpc="1">
            <a:prstTxWarp prst="textNoShape">
              <a:avLst/>
            </a:prstTxWarp>
            <a:spAutoFit/>
          </a:bodyPr>
          <a:lstStyle/>
          <a:p>
            <a:r>
              <a:rPr lang="en-US" sz="2000" dirty="0"/>
              <a:t>Mapping Sample Mission into Phase 1 Challenge Problems</a:t>
            </a:r>
          </a:p>
        </p:txBody>
      </p:sp>
      <p:sp>
        <p:nvSpPr>
          <p:cNvPr id="3" name="Content Placeholder 2"/>
          <p:cNvSpPr>
            <a:spLocks noGrp="1"/>
          </p:cNvSpPr>
          <p:nvPr>
            <p:ph idx="1"/>
          </p:nvPr>
        </p:nvSpPr>
        <p:spPr>
          <a:xfrm>
            <a:off x="412214" y="1103662"/>
            <a:ext cx="8147756" cy="4687538"/>
          </a:xfrm>
        </p:spPr>
        <p:txBody>
          <a:bodyPr/>
          <a:lstStyle/>
          <a:p>
            <a:r>
              <a:rPr lang="en-US" sz="2000" dirty="0" smtClean="0"/>
              <a:t>Challenge problem 1is focused on Location/Location Provider</a:t>
            </a:r>
          </a:p>
          <a:p>
            <a:r>
              <a:rPr lang="en-US" sz="2000" dirty="0" smtClean="0"/>
              <a:t>Variations in environment:</a:t>
            </a:r>
          </a:p>
          <a:p>
            <a:pPr lvl="1" indent="-342900">
              <a:buFont typeface="Arial" pitchFamily="34" charset="0"/>
              <a:buChar char="•"/>
            </a:pPr>
            <a:r>
              <a:rPr lang="en-US" sz="1600" dirty="0" smtClean="0"/>
              <a:t>Desert: GPS is available</a:t>
            </a:r>
          </a:p>
          <a:p>
            <a:pPr lvl="1" indent="-342900">
              <a:buFont typeface="Arial" pitchFamily="34" charset="0"/>
              <a:buChar char="•"/>
            </a:pPr>
            <a:r>
              <a:rPr lang="en-US" sz="1600" dirty="0" smtClean="0"/>
              <a:t>Jungle under canopy: GPS unavailable (leaves block radio signals)</a:t>
            </a:r>
          </a:p>
          <a:p>
            <a:pPr lvl="1" indent="-342900">
              <a:buFont typeface="Arial" pitchFamily="34" charset="0"/>
              <a:buChar char="•"/>
            </a:pPr>
            <a:r>
              <a:rPr lang="en-US" sz="1600" dirty="0" smtClean="0"/>
              <a:t>Indoors: GPS unavailable</a:t>
            </a:r>
          </a:p>
          <a:p>
            <a:r>
              <a:rPr lang="en-US" sz="2000" dirty="0" smtClean="0"/>
              <a:t>Variations in mission requirements:</a:t>
            </a:r>
          </a:p>
          <a:p>
            <a:pPr lvl="1" indent="-342900">
              <a:buFont typeface="Arial" pitchFamily="34" charset="0"/>
              <a:buChar char="•"/>
            </a:pPr>
            <a:r>
              <a:rPr lang="en-US" sz="1600" dirty="0" smtClean="0"/>
              <a:t>Any location where adversarial GPS-spoofing is expected: trusted GPS required</a:t>
            </a:r>
          </a:p>
          <a:p>
            <a:pPr lvl="1" indent="0">
              <a:buNone/>
            </a:pPr>
            <a:endParaRPr lang="en-US" sz="1800" dirty="0" smtClean="0"/>
          </a:p>
          <a:p>
            <a:r>
              <a:rPr lang="en-US" sz="2000" dirty="0" smtClean="0"/>
              <a:t>Challenge problem 2 is focused on contested resource (such as network bandwidth in our </a:t>
            </a:r>
            <a:r>
              <a:rPr lang="en-US" sz="2000" smtClean="0"/>
              <a:t>current version)</a:t>
            </a:r>
            <a:endParaRPr lang="en-US" sz="2000" dirty="0" smtClean="0"/>
          </a:p>
          <a:p>
            <a:pPr lvl="1" indent="-342900">
              <a:buFont typeface="Arial" pitchFamily="34" charset="0"/>
              <a:buChar char="•"/>
            </a:pPr>
            <a:r>
              <a:rPr lang="en-US" sz="1600" dirty="0" smtClean="0"/>
              <a:t>Number of clients</a:t>
            </a:r>
          </a:p>
          <a:p>
            <a:pPr lvl="1" indent="-342900">
              <a:buFont typeface="Arial" pitchFamily="34" charset="0"/>
              <a:buChar char="•"/>
            </a:pPr>
            <a:r>
              <a:rPr lang="en-US" sz="1600" dirty="0" smtClean="0"/>
              <a:t>Network capacity (various mesh networks vs. cellular 3G vs. 4G)</a:t>
            </a:r>
            <a:endParaRPr lang="en-US" sz="1600" dirty="0"/>
          </a:p>
        </p:txBody>
      </p:sp>
    </p:spTree>
    <p:extLst>
      <p:ext uri="{BB962C8B-B14F-4D97-AF65-F5344CB8AC3E}">
        <p14:creationId xmlns:p14="http://schemas.microsoft.com/office/powerpoint/2010/main" val="178993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4950845" y="3574732"/>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Oval 28"/>
          <p:cNvSpPr/>
          <p:nvPr/>
        </p:nvSpPr>
        <p:spPr bwMode="auto">
          <a:xfrm>
            <a:off x="5453273" y="2638257"/>
            <a:ext cx="1616637" cy="760492"/>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0" name="Oval 29"/>
          <p:cNvSpPr/>
          <p:nvPr/>
        </p:nvSpPr>
        <p:spPr bwMode="auto">
          <a:xfrm>
            <a:off x="7191610" y="2569508"/>
            <a:ext cx="1675547" cy="82924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Oval 16"/>
          <p:cNvSpPr/>
          <p:nvPr/>
        </p:nvSpPr>
        <p:spPr bwMode="auto">
          <a:xfrm>
            <a:off x="1272073" y="2348531"/>
            <a:ext cx="2090767" cy="914400"/>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12254" y="90212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1</a:t>
            </a:r>
            <a:r>
              <a:rPr lang="en-US" sz="1600" b="1" dirty="0" smtClean="0"/>
              <a:t>: New mission requires location information that can be trusted. Baseline application uses a location provider that is commercial grade. Components that provide more accurate and authenticated location information can be found. How to adapt the baseline code to work with trusted location provider?</a:t>
            </a:r>
            <a:r>
              <a:rPr lang="en-US" sz="1600" dirty="0" smtClean="0"/>
              <a:t>  </a:t>
            </a:r>
            <a:endParaRPr lang="en-US" sz="1600" dirty="0"/>
          </a:p>
        </p:txBody>
      </p:sp>
      <p:sp>
        <p:nvSpPr>
          <p:cNvPr id="4" name="Title 3"/>
          <p:cNvSpPr>
            <a:spLocks noGrp="1"/>
          </p:cNvSpPr>
          <p:nvPr>
            <p:ph type="title"/>
          </p:nvPr>
        </p:nvSpPr>
        <p:spPr>
          <a:xfrm>
            <a:off x="333375" y="174625"/>
            <a:ext cx="8153400" cy="553998"/>
          </a:xfrm>
        </p:spPr>
        <p:txBody>
          <a:bodyPr/>
          <a:lstStyle/>
          <a:p>
            <a:r>
              <a:rPr lang="en-US" sz="2000" dirty="0" smtClean="0"/>
              <a:t>Task 1: Offline adaptation in response to mission requirement changes</a:t>
            </a:r>
            <a:endParaRPr lang="en-US" sz="2000" dirty="0"/>
          </a:p>
        </p:txBody>
      </p:sp>
      <p:sp>
        <p:nvSpPr>
          <p:cNvPr id="12" name="TextBox 11"/>
          <p:cNvSpPr txBox="1"/>
          <p:nvPr/>
        </p:nvSpPr>
        <p:spPr>
          <a:xfrm>
            <a:off x="1891611" y="2492455"/>
            <a:ext cx="1850226"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&lt;Low&gt;</a:t>
            </a:r>
          </a:p>
          <a:p>
            <a:pPr>
              <a:lnSpc>
                <a:spcPct val="90000"/>
              </a:lnSpc>
              <a:spcBef>
                <a:spcPts val="0"/>
              </a:spcBef>
            </a:pPr>
            <a:r>
              <a:rPr lang="en-US" sz="1400" dirty="0" smtClean="0">
                <a:latin typeface="Arial Narrow" panose="020B0606020202030204" pitchFamily="34" charset="0"/>
              </a:rPr>
              <a:t>: Untrusted</a:t>
            </a:r>
            <a:endParaRPr lang="en-US" sz="1400" dirty="0">
              <a:latin typeface="Arial Narrow" panose="020B060602020203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95721" y="3680812"/>
            <a:ext cx="1042272" cy="1042272"/>
          </a:xfrm>
          <a:prstGeom prst="rect">
            <a:avLst/>
          </a:prstGeom>
        </p:spPr>
      </p:pic>
      <p:grpSp>
        <p:nvGrpSpPr>
          <p:cNvPr id="16" name="Group 15"/>
          <p:cNvGrpSpPr/>
          <p:nvPr/>
        </p:nvGrpSpPr>
        <p:grpSpPr>
          <a:xfrm>
            <a:off x="564440" y="3559277"/>
            <a:ext cx="2709701" cy="1846754"/>
            <a:chOff x="564441" y="3954781"/>
            <a:chExt cx="1911028" cy="14512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285" y="4220729"/>
              <a:ext cx="1135184" cy="118530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64441" y="3954781"/>
              <a:ext cx="1023594" cy="1265649"/>
            </a:xfrm>
            <a:prstGeom prst="rect">
              <a:avLst/>
            </a:prstGeom>
          </p:spPr>
        </p:pic>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281" y="3853140"/>
            <a:ext cx="1055665" cy="999865"/>
          </a:xfrm>
          <a:prstGeom prst="rect">
            <a:avLst/>
          </a:prstGeom>
        </p:spPr>
      </p:pic>
      <p:sp>
        <p:nvSpPr>
          <p:cNvPr id="13" name="TextBox 12"/>
          <p:cNvSpPr txBox="1"/>
          <p:nvPr/>
        </p:nvSpPr>
        <p:spPr>
          <a:xfrm>
            <a:off x="867144" y="395478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0" name="TextBox 9"/>
          <p:cNvSpPr txBox="1"/>
          <p:nvPr/>
        </p:nvSpPr>
        <p:spPr>
          <a:xfrm>
            <a:off x="2033770" y="4216390"/>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19" name="TextBox 18"/>
          <p:cNvSpPr txBox="1"/>
          <p:nvPr/>
        </p:nvSpPr>
        <p:spPr>
          <a:xfrm>
            <a:off x="5614906" y="2760835"/>
            <a:ext cx="1455004"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Military Grade</a:t>
            </a:r>
          </a:p>
          <a:p>
            <a:pPr>
              <a:lnSpc>
                <a:spcPct val="90000"/>
              </a:lnSpc>
              <a:spcBef>
                <a:spcPts val="0"/>
              </a:spcBef>
            </a:pPr>
            <a:r>
              <a:rPr lang="en-US" sz="1400" dirty="0" smtClean="0">
                <a:latin typeface="Arial Narrow" panose="020B0606020202030204" pitchFamily="34" charset="0"/>
              </a:rPr>
              <a:t>: Accuracy &lt;High&gt;</a:t>
            </a:r>
          </a:p>
          <a:p>
            <a:pPr>
              <a:lnSpc>
                <a:spcPct val="90000"/>
              </a:lnSpc>
              <a:spcBef>
                <a:spcPts val="0"/>
              </a:spcBef>
            </a:pPr>
            <a:r>
              <a:rPr lang="en-US" sz="1400" dirty="0" smtClean="0">
                <a:latin typeface="Arial Narrow" panose="020B0606020202030204" pitchFamily="34" charset="0"/>
              </a:rPr>
              <a:t>: </a:t>
            </a:r>
            <a:r>
              <a:rPr lang="en-US" sz="1400" dirty="0">
                <a:latin typeface="Arial Narrow" panose="020B0606020202030204" pitchFamily="34" charset="0"/>
              </a:rPr>
              <a:t>T</a:t>
            </a:r>
            <a:r>
              <a:rPr lang="en-US" sz="1400" dirty="0" smtClean="0">
                <a:latin typeface="Arial Narrow" panose="020B0606020202030204" pitchFamily="34" charset="0"/>
              </a:rPr>
              <a:t>rusted</a:t>
            </a:r>
            <a:endParaRPr lang="en-US" sz="1400" dirty="0">
              <a:latin typeface="Arial Narrow" panose="020B0606020202030204" pitchFamily="34" charset="0"/>
            </a:endParaRPr>
          </a:p>
        </p:txBody>
      </p:sp>
      <p:sp>
        <p:nvSpPr>
          <p:cNvPr id="20" name="TextBox 19"/>
          <p:cNvSpPr txBox="1"/>
          <p:nvPr/>
        </p:nvSpPr>
        <p:spPr>
          <a:xfrm>
            <a:off x="7250520" y="2760835"/>
            <a:ext cx="1510023" cy="4801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&lt;High&gt;</a:t>
            </a:r>
          </a:p>
        </p:txBody>
      </p:sp>
      <p:sp>
        <p:nvSpPr>
          <p:cNvPr id="21" name="TextBox 20"/>
          <p:cNvSpPr txBox="1"/>
          <p:nvPr/>
        </p:nvSpPr>
        <p:spPr>
          <a:xfrm>
            <a:off x="838365" y="5303870"/>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cxnSp>
        <p:nvCxnSpPr>
          <p:cNvPr id="22" name="Straight Connector 21"/>
          <p:cNvCxnSpPr>
            <a:stCxn id="6" idx="0"/>
            <a:endCxn id="17" idx="3"/>
          </p:cNvCxnSpPr>
          <p:nvPr/>
        </p:nvCxnSpPr>
        <p:spPr bwMode="auto">
          <a:xfrm flipH="1" flipV="1">
            <a:off x="1578259" y="3129020"/>
            <a:ext cx="891077" cy="76868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flipV="1">
            <a:off x="2758126" y="3192657"/>
            <a:ext cx="55084" cy="70504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H="1" flipV="1">
            <a:off x="5614906" y="3240967"/>
            <a:ext cx="613829" cy="57989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2" name="Straight Connector 31"/>
          <p:cNvCxnSpPr>
            <a:endCxn id="19" idx="3"/>
          </p:cNvCxnSpPr>
          <p:nvPr/>
        </p:nvCxnSpPr>
        <p:spPr bwMode="auto">
          <a:xfrm flipV="1">
            <a:off x="6577781" y="3097851"/>
            <a:ext cx="492129" cy="72300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7291271" y="3166487"/>
            <a:ext cx="1" cy="68665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a:endCxn id="30" idx="5"/>
          </p:cNvCxnSpPr>
          <p:nvPr/>
        </p:nvCxnSpPr>
        <p:spPr bwMode="auto">
          <a:xfrm flipV="1">
            <a:off x="7905101" y="3277309"/>
            <a:ext cx="716678" cy="620396"/>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45" name="Down Arrow Callout 44"/>
          <p:cNvSpPr/>
          <p:nvPr/>
        </p:nvSpPr>
        <p:spPr bwMode="auto">
          <a:xfrm>
            <a:off x="3509110" y="2427054"/>
            <a:ext cx="1797893" cy="1403932"/>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Change request:</a:t>
            </a:r>
          </a:p>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Mission n</a:t>
            </a:r>
            <a:r>
              <a:rPr kumimoji="0" lang="en-US" sz="1600" i="0" u="none" strike="noStrike" cap="none" normalizeH="0" baseline="0" dirty="0" smtClean="0">
                <a:ln>
                  <a:noFill/>
                </a:ln>
                <a:solidFill>
                  <a:schemeClr val="tx1"/>
                </a:solidFill>
                <a:effectLst/>
                <a:latin typeface="Arial" charset="0"/>
                <a:ea typeface="ＭＳ Ｐゴシック" pitchFamily="1" charset="-128"/>
              </a:rPr>
              <a:t>eeds</a:t>
            </a:r>
            <a:r>
              <a:rPr kumimoji="0" lang="en-US" sz="1600" i="0" u="none" strike="noStrike" cap="none" normalizeH="0" dirty="0" smtClean="0">
                <a:ln>
                  <a:noFill/>
                </a:ln>
                <a:solidFill>
                  <a:schemeClr val="tx1"/>
                </a:solidFill>
                <a:effectLst/>
                <a:latin typeface="Arial" charset="0"/>
                <a:ea typeface="ＭＳ Ｐゴシック" pitchFamily="1" charset="-128"/>
              </a:rPr>
              <a:t>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Accurate and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trusted location</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sp>
        <p:nvSpPr>
          <p:cNvPr id="48" name="TextBox 47"/>
          <p:cNvSpPr txBox="1"/>
          <p:nvPr/>
        </p:nvSpPr>
        <p:spPr>
          <a:xfrm>
            <a:off x="3227836" y="5445248"/>
            <a:ext cx="5258939" cy="590931"/>
          </a:xfrm>
          <a:prstGeom prst="rect">
            <a:avLst/>
          </a:prstGeom>
          <a:noFill/>
        </p:spPr>
        <p:txBody>
          <a:bodyPr wrap="square" rtlCol="0">
            <a:spAutoFit/>
          </a:bodyPr>
          <a:lstStyle/>
          <a:p>
            <a:pPr>
              <a:lnSpc>
                <a:spcPct val="90000"/>
              </a:lnSpc>
              <a:spcBef>
                <a:spcPts val="0"/>
              </a:spcBef>
            </a:pPr>
            <a:r>
              <a:rPr lang="en-US" sz="1800" i="1" dirty="0" smtClean="0">
                <a:latin typeface="Arial Narrow" panose="020B0606020202030204" pitchFamily="34" charset="0"/>
              </a:rPr>
              <a:t>Shapes do not imply exact signature match: some code massaging may still be needed to compile and run</a:t>
            </a:r>
            <a:endParaRPr lang="en-US" sz="1800" i="1" dirty="0">
              <a:latin typeface="Arial Narrow" panose="020B0606020202030204" pitchFamily="34" charset="0"/>
            </a:endParaRPr>
          </a:p>
        </p:txBody>
      </p:sp>
      <p:sp>
        <p:nvSpPr>
          <p:cNvPr id="49" name="TextBox 48"/>
          <p:cNvSpPr txBox="1"/>
          <p:nvPr/>
        </p:nvSpPr>
        <p:spPr>
          <a:xfrm>
            <a:off x="5212709" y="4899500"/>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140825" y="3788559"/>
            <a:ext cx="913117" cy="855661"/>
          </a:xfrm>
          <a:prstGeom prst="rect">
            <a:avLst/>
          </a:prstGeom>
        </p:spPr>
      </p:pic>
    </p:spTree>
    <p:extLst>
      <p:ext uri="{BB962C8B-B14F-4D97-AF65-F5344CB8AC3E}">
        <p14:creationId xmlns:p14="http://schemas.microsoft.com/office/powerpoint/2010/main" val="2881656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66889" y="1111954"/>
            <a:ext cx="8229600" cy="5108224"/>
          </a:xfrm>
        </p:spPr>
        <p:txBody>
          <a:bodyPr/>
          <a:lstStyle/>
          <a:p>
            <a:r>
              <a:rPr lang="en-US" sz="1800" dirty="0" smtClean="0"/>
              <a:t>Program Review: 30 minutes </a:t>
            </a:r>
          </a:p>
          <a:p>
            <a:pPr lvl="1"/>
            <a:r>
              <a:rPr lang="en-US" sz="1600" dirty="0" smtClean="0"/>
              <a:t>technical </a:t>
            </a:r>
            <a:r>
              <a:rPr lang="en-US" sz="1600" dirty="0"/>
              <a:t>approach, overall system architecture, goals, schedule, milestones, </a:t>
            </a:r>
            <a:r>
              <a:rPr lang="en-US" sz="1600" dirty="0" smtClean="0"/>
              <a:t>etc.</a:t>
            </a:r>
            <a:endParaRPr lang="en-US" sz="1600" dirty="0"/>
          </a:p>
          <a:p>
            <a:r>
              <a:rPr lang="en-US" sz="1800" dirty="0" smtClean="0"/>
              <a:t>R&amp;D Spotlight: 30 minutes (15 + 15)</a:t>
            </a:r>
          </a:p>
          <a:p>
            <a:pPr lvl="1"/>
            <a:r>
              <a:rPr lang="en-US" sz="1600" dirty="0" smtClean="0"/>
              <a:t>1-2 </a:t>
            </a:r>
            <a:r>
              <a:rPr lang="en-US" sz="1600" dirty="0"/>
              <a:t>interesting research problems and/or key technical </a:t>
            </a:r>
            <a:r>
              <a:rPr lang="en-US" sz="1600" dirty="0" smtClean="0"/>
              <a:t>issues currently being worked on </a:t>
            </a:r>
          </a:p>
          <a:p>
            <a:r>
              <a:rPr lang="en-US" sz="1800" dirty="0" smtClean="0"/>
              <a:t>Phase 1 platform demonstration workshop: 15 minutes</a:t>
            </a:r>
          </a:p>
          <a:p>
            <a:pPr lvl="1"/>
            <a:r>
              <a:rPr lang="en-US" sz="1600" dirty="0" smtClean="0"/>
              <a:t>Technical </a:t>
            </a:r>
            <a:r>
              <a:rPr lang="en-US" sz="1600" dirty="0"/>
              <a:t>and </a:t>
            </a:r>
            <a:r>
              <a:rPr lang="en-US" sz="1600" dirty="0" smtClean="0"/>
              <a:t>programmatic plans/preparations </a:t>
            </a:r>
            <a:endParaRPr lang="en-US" sz="1600" dirty="0"/>
          </a:p>
          <a:p>
            <a:r>
              <a:rPr lang="en-US" sz="1800" dirty="0" smtClean="0"/>
              <a:t>MIT-LL Interaction: 15 minutes</a:t>
            </a:r>
          </a:p>
          <a:p>
            <a:pPr lvl="1"/>
            <a:r>
              <a:rPr lang="en-US" sz="1600" dirty="0" smtClean="0"/>
              <a:t>Impression w.r.t</a:t>
            </a:r>
            <a:r>
              <a:rPr lang="en-US" sz="1600" dirty="0"/>
              <a:t>. challenge problems, evaluation, </a:t>
            </a:r>
            <a:r>
              <a:rPr lang="en-US" sz="1600" dirty="0" smtClean="0"/>
              <a:t>etc.</a:t>
            </a:r>
          </a:p>
          <a:p>
            <a:r>
              <a:rPr lang="en-US" sz="1800" dirty="0" smtClean="0"/>
              <a:t>Looking ahead to Phase II: 15 minutes</a:t>
            </a:r>
          </a:p>
          <a:p>
            <a:pPr lvl="1"/>
            <a:r>
              <a:rPr lang="en-US" sz="1600" dirty="0" smtClean="0"/>
              <a:t>CPs, Tech milestones)</a:t>
            </a:r>
          </a:p>
          <a:p>
            <a:r>
              <a:rPr lang="en-US" sz="1800" dirty="0" smtClean="0"/>
              <a:t>Demo (s): 30 minutes</a:t>
            </a:r>
          </a:p>
          <a:p>
            <a:r>
              <a:rPr lang="en-US" sz="1800" dirty="0" smtClean="0"/>
              <a:t>Tech transition: 15 minutes</a:t>
            </a:r>
          </a:p>
          <a:p>
            <a:r>
              <a:rPr lang="en-US" sz="1800" dirty="0" smtClean="0"/>
              <a:t>Usability: 15 minutes</a:t>
            </a:r>
            <a:endParaRPr lang="en-US" sz="1600" dirty="0" smtClean="0"/>
          </a:p>
          <a:p>
            <a:r>
              <a:rPr lang="en-US" sz="1800" dirty="0" smtClean="0"/>
              <a:t>Conclusion, action items/break for lunch: 15 minutes</a:t>
            </a:r>
            <a:r>
              <a:rPr lang="en-US" sz="2000" dirty="0"/>
              <a:t/>
            </a:r>
            <a:br>
              <a:rPr lang="en-US" sz="2000" dirty="0"/>
            </a:br>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a:t>
            </a:fld>
            <a:endParaRPr lang="en-US" dirty="0"/>
          </a:p>
        </p:txBody>
      </p:sp>
    </p:spTree>
    <p:extLst>
      <p:ext uri="{BB962C8B-B14F-4D97-AF65-F5344CB8AC3E}">
        <p14:creationId xmlns:p14="http://schemas.microsoft.com/office/powerpoint/2010/main" val="2555713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40091" y="4958367"/>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246973" y="859181"/>
            <a:ext cx="8709739" cy="1569660"/>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Represent relevant semantics of the location providers and the use of location provider in the application. Infer resource dependency and resource usage of location providers and augment the models. Identify candidate location providers that offer the desired properties. Substitute the existing location provider, managing any differences in signature (the function names and argument order may be different) and functional dependencies (initialization, imports </a:t>
            </a:r>
            <a:r>
              <a:rPr lang="en-US" sz="1600" dirty="0" err="1" smtClean="0">
                <a:solidFill>
                  <a:schemeClr val="tx1"/>
                </a:solidFill>
              </a:rPr>
              <a:t>etc</a:t>
            </a:r>
            <a:r>
              <a:rPr lang="en-US" sz="1600" dirty="0" smtClean="0">
                <a:solidFill>
                  <a:schemeClr val="tx1"/>
                </a:solidFill>
              </a:rPr>
              <a:t>). Evaluate resource usage, build and test.</a:t>
            </a:r>
            <a:endParaRPr lang="en-US" sz="1600" dirty="0">
              <a:solidFill>
                <a:schemeClr val="tx1"/>
              </a:solidFill>
            </a:endParaRPr>
          </a:p>
        </p:txBody>
      </p:sp>
      <p:sp>
        <p:nvSpPr>
          <p:cNvPr id="31" name="Title 3"/>
          <p:cNvSpPr>
            <a:spLocks noGrp="1"/>
          </p:cNvSpPr>
          <p:nvPr>
            <p:ph type="title"/>
          </p:nvPr>
        </p:nvSpPr>
        <p:spPr>
          <a:xfrm>
            <a:off x="304799" y="193675"/>
            <a:ext cx="8618863" cy="276999"/>
          </a:xfrm>
        </p:spPr>
        <p:txBody>
          <a:bodyPr/>
          <a:lstStyle/>
          <a:p>
            <a:r>
              <a:rPr lang="en-US" sz="2000" dirty="0" smtClean="0"/>
              <a:t>Task 1: Substitute and Massage the Code</a:t>
            </a:r>
            <a:endParaRPr lang="en-US" sz="2000" dirty="0"/>
          </a:p>
        </p:txBody>
      </p:sp>
      <p:sp>
        <p:nvSpPr>
          <p:cNvPr id="139" name="TextBox 138"/>
          <p:cNvSpPr txBox="1"/>
          <p:nvPr/>
        </p:nvSpPr>
        <p:spPr>
          <a:xfrm>
            <a:off x="482598" y="6158453"/>
            <a:ext cx="1247479" cy="293233"/>
          </a:xfrm>
          <a:prstGeom prst="rect">
            <a:avLst/>
          </a:prstGeom>
          <a:noFill/>
        </p:spPr>
        <p:txBody>
          <a:bodyPr wrap="none" rtlCol="0">
            <a:spAutoFit/>
          </a:bodyPr>
          <a:lstStyle/>
          <a:p>
            <a:r>
              <a:rPr lang="en-US" sz="1200" dirty="0" smtClean="0"/>
              <a:t>Filter by “friends”</a:t>
            </a:r>
            <a:endParaRPr lang="en-US" sz="1200" dirty="0"/>
          </a:p>
        </p:txBody>
      </p:sp>
      <p:sp>
        <p:nvSpPr>
          <p:cNvPr id="140" name="TextBox 139"/>
          <p:cNvSpPr txBox="1"/>
          <p:nvPr/>
        </p:nvSpPr>
        <p:spPr>
          <a:xfrm>
            <a:off x="1912734" y="6175805"/>
            <a:ext cx="1299692" cy="293233"/>
          </a:xfrm>
          <a:prstGeom prst="rect">
            <a:avLst/>
          </a:prstGeom>
          <a:noFill/>
        </p:spPr>
        <p:txBody>
          <a:bodyPr wrap="none" rtlCol="0">
            <a:spAutoFit/>
          </a:bodyPr>
          <a:lstStyle/>
          <a:p>
            <a:r>
              <a:rPr lang="en-US" sz="1200" dirty="0" smtClean="0"/>
              <a:t>Filter by Location</a:t>
            </a:r>
            <a:endParaRPr lang="en-US" sz="1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95898">
            <a:off x="2416713" y="2722999"/>
            <a:ext cx="1327320" cy="132732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0284">
            <a:off x="2032756" y="4463198"/>
            <a:ext cx="1609610" cy="1508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57883" y="3181469"/>
            <a:ext cx="1451383" cy="1610572"/>
          </a:xfrm>
          <a:prstGeom prst="rect">
            <a:avLst/>
          </a:prstGeom>
        </p:spPr>
      </p:pic>
      <p:sp>
        <p:nvSpPr>
          <p:cNvPr id="13" name="TextBox 12"/>
          <p:cNvSpPr txBox="1"/>
          <p:nvPr/>
        </p:nvSpPr>
        <p:spPr>
          <a:xfrm>
            <a:off x="867144" y="395478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4" name="TextBox 13"/>
          <p:cNvSpPr txBox="1"/>
          <p:nvPr/>
        </p:nvSpPr>
        <p:spPr>
          <a:xfrm rot="2080284">
            <a:off x="2408552" y="5159693"/>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3" name="Down Arrow 2"/>
          <p:cNvSpPr/>
          <p:nvPr/>
        </p:nvSpPr>
        <p:spPr bwMode="auto">
          <a:xfrm rot="3420000">
            <a:off x="2101909" y="37483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Down Arrow 16"/>
          <p:cNvSpPr/>
          <p:nvPr/>
        </p:nvSpPr>
        <p:spPr bwMode="auto">
          <a:xfrm rot="-3300000">
            <a:off x="1790670" y="48518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Down Arrow 3"/>
          <p:cNvSpPr/>
          <p:nvPr/>
        </p:nvSpPr>
        <p:spPr bwMode="auto">
          <a:xfrm rot="16200000">
            <a:off x="4452901" y="3545849"/>
            <a:ext cx="286801" cy="687579"/>
          </a:xfrm>
          <a:prstGeom prst="downArrow">
            <a:avLst/>
          </a:prstGeom>
          <a:solidFill>
            <a:schemeClr val="bg1">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368081" y="2872736"/>
            <a:ext cx="1554622" cy="149867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49712" y="2844761"/>
            <a:ext cx="1451383" cy="161057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688833" y="5246090"/>
            <a:ext cx="913117" cy="855661"/>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807" y="5353758"/>
            <a:ext cx="849603" cy="804695"/>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794765" y="5263814"/>
            <a:ext cx="820211" cy="820211"/>
          </a:xfrm>
          <a:prstGeom prst="rect">
            <a:avLst/>
          </a:prstGeom>
        </p:spPr>
      </p:pic>
      <p:sp>
        <p:nvSpPr>
          <p:cNvPr id="24" name="TextBox 23"/>
          <p:cNvSpPr txBox="1"/>
          <p:nvPr/>
        </p:nvSpPr>
        <p:spPr>
          <a:xfrm>
            <a:off x="5653461" y="4396181"/>
            <a:ext cx="1919761" cy="369332"/>
          </a:xfrm>
          <a:prstGeom prst="rect">
            <a:avLst/>
          </a:prstGeom>
          <a:noFill/>
        </p:spPr>
        <p:txBody>
          <a:bodyPr wrap="square" rtlCol="0">
            <a:spAutoFit/>
          </a:bodyPr>
          <a:lstStyle/>
          <a:p>
            <a:r>
              <a:rPr lang="en-US" sz="1800" dirty="0" smtClean="0">
                <a:latin typeface="Arial Narrow" panose="020B0606020202030204" pitchFamily="34" charset="0"/>
              </a:rPr>
              <a:t>Mutated application </a:t>
            </a:r>
            <a:endParaRPr lang="en-US" sz="1800" dirty="0">
              <a:latin typeface="Arial Narrow" panose="020B0606020202030204" pitchFamily="34" charset="0"/>
            </a:endParaRPr>
          </a:p>
        </p:txBody>
      </p:sp>
      <p:sp>
        <p:nvSpPr>
          <p:cNvPr id="25" name="TextBox 24"/>
          <p:cNvSpPr txBox="1"/>
          <p:nvPr/>
        </p:nvSpPr>
        <p:spPr>
          <a:xfrm>
            <a:off x="5219820" y="6120403"/>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spTree>
    <p:extLst>
      <p:ext uri="{BB962C8B-B14F-4D97-AF65-F5344CB8AC3E}">
        <p14:creationId xmlns:p14="http://schemas.microsoft.com/office/powerpoint/2010/main" val="326751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060464" y="2560009"/>
            <a:ext cx="2935270" cy="241685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Cloud 12"/>
          <p:cNvSpPr/>
          <p:nvPr/>
        </p:nvSpPr>
        <p:spPr bwMode="auto">
          <a:xfrm>
            <a:off x="1139781" y="2955230"/>
            <a:ext cx="1596980" cy="1281918"/>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55506" y="936547"/>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2</a:t>
            </a:r>
            <a:r>
              <a:rPr lang="en-US" sz="1600" b="1" dirty="0" smtClean="0"/>
              <a:t>:</a:t>
            </a:r>
            <a:r>
              <a:rPr lang="en-US" sz="1600" dirty="0" smtClean="0"/>
              <a:t> New mission is in a bandwidth restricted environment. The new mission handles the same SA data as the baseline (images), but has a different number of clients publishing at a different rate from the baseline (which was 1 publisher and 1 subscriber). How to adapt the baseline so that the new variant provides acceptable performance?</a:t>
            </a:r>
            <a:endParaRPr lang="en-US" sz="1600" dirty="0"/>
          </a:p>
        </p:txBody>
      </p:sp>
      <p:sp>
        <p:nvSpPr>
          <p:cNvPr id="4" name="Title 3"/>
          <p:cNvSpPr>
            <a:spLocks noGrp="1"/>
          </p:cNvSpPr>
          <p:nvPr>
            <p:ph type="title"/>
          </p:nvPr>
        </p:nvSpPr>
        <p:spPr>
          <a:xfrm>
            <a:off x="333375" y="174625"/>
            <a:ext cx="8153400" cy="553998"/>
          </a:xfrm>
        </p:spPr>
        <p:txBody>
          <a:bodyPr/>
          <a:lstStyle/>
          <a:p>
            <a:r>
              <a:rPr lang="en-US" sz="2000" dirty="0" smtClean="0"/>
              <a:t>Task 2: Offline adaptation to mission requirement and target environment change</a:t>
            </a:r>
            <a:endParaRPr lang="en-US" sz="2000" dirty="0"/>
          </a:p>
        </p:txBody>
      </p:sp>
      <p:sp>
        <p:nvSpPr>
          <p:cNvPr id="2" name="Rectangle 1"/>
          <p:cNvSpPr/>
          <p:nvPr/>
        </p:nvSpPr>
        <p:spPr bwMode="auto">
          <a:xfrm>
            <a:off x="579549" y="2923503"/>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579549" y="3580325"/>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1313645" y="3580325"/>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 name="Isosceles Triangle 2"/>
          <p:cNvSpPr/>
          <p:nvPr/>
        </p:nvSpPr>
        <p:spPr bwMode="auto">
          <a:xfrm>
            <a:off x="8261637" y="2664566"/>
            <a:ext cx="734096" cy="656821"/>
          </a:xfrm>
          <a:prstGeom prst="triangle">
            <a:avLst>
              <a:gd name="adj" fmla="val 1"/>
            </a:avLst>
          </a:prstGeom>
          <a:solidFill>
            <a:srgbClr val="AE7612"/>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Isosceles Triangle 10"/>
          <p:cNvSpPr/>
          <p:nvPr/>
        </p:nvSpPr>
        <p:spPr bwMode="auto">
          <a:xfrm>
            <a:off x="6569829" y="2689533"/>
            <a:ext cx="734096" cy="656821"/>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Isosceles Triangle 11"/>
          <p:cNvSpPr/>
          <p:nvPr/>
        </p:nvSpPr>
        <p:spPr bwMode="auto">
          <a:xfrm>
            <a:off x="7455443" y="2664751"/>
            <a:ext cx="734096" cy="656821"/>
          </a:xfrm>
          <a:prstGeom prst="triangle">
            <a:avLst>
              <a:gd name="adj" fmla="val 1"/>
            </a:avLst>
          </a:prstGeom>
          <a:solidFill>
            <a:schemeClr val="accent6"/>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Diamond 5"/>
          <p:cNvSpPr/>
          <p:nvPr/>
        </p:nvSpPr>
        <p:spPr bwMode="auto">
          <a:xfrm>
            <a:off x="6469487" y="3844283"/>
            <a:ext cx="925132" cy="837131"/>
          </a:xfrm>
          <a:prstGeom prst="diamon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gular Pentagon 9"/>
          <p:cNvSpPr/>
          <p:nvPr/>
        </p:nvSpPr>
        <p:spPr bwMode="auto">
          <a:xfrm>
            <a:off x="7540399" y="3835488"/>
            <a:ext cx="837127" cy="701902"/>
          </a:xfrm>
          <a:prstGeom prst="pentagon">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Rectangle 14"/>
          <p:cNvSpPr/>
          <p:nvPr/>
        </p:nvSpPr>
        <p:spPr bwMode="auto">
          <a:xfrm>
            <a:off x="1312706" y="2923503"/>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352825" y="4425901"/>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sp>
        <p:nvSpPr>
          <p:cNvPr id="17" name="TextBox 16"/>
          <p:cNvSpPr txBox="1"/>
          <p:nvPr/>
        </p:nvSpPr>
        <p:spPr>
          <a:xfrm>
            <a:off x="6517664" y="4607535"/>
            <a:ext cx="2145543" cy="369332"/>
          </a:xfrm>
          <a:prstGeom prst="rect">
            <a:avLst/>
          </a:prstGeom>
          <a:noFill/>
        </p:spPr>
        <p:txBody>
          <a:bodyPr wrap="square" rtlCol="0">
            <a:spAutoFit/>
          </a:bodyPr>
          <a:lstStyle/>
          <a:p>
            <a:r>
              <a:rPr lang="en-US" sz="1800" dirty="0" smtClean="0">
                <a:latin typeface="Arial Narrow" panose="020B0606020202030204" pitchFamily="34" charset="0"/>
              </a:rPr>
              <a:t>Other image producers </a:t>
            </a:r>
            <a:endParaRPr lang="en-US" sz="1800" dirty="0">
              <a:latin typeface="Arial Narrow" panose="020B0606020202030204" pitchFamily="34" charset="0"/>
            </a:endParaRPr>
          </a:p>
        </p:txBody>
      </p:sp>
      <p:sp>
        <p:nvSpPr>
          <p:cNvPr id="18" name="TextBox 17"/>
          <p:cNvSpPr txBox="1"/>
          <p:nvPr/>
        </p:nvSpPr>
        <p:spPr>
          <a:xfrm>
            <a:off x="6341232" y="3445888"/>
            <a:ext cx="2145543" cy="369332"/>
          </a:xfrm>
          <a:prstGeom prst="rect">
            <a:avLst/>
          </a:prstGeom>
          <a:noFill/>
        </p:spPr>
        <p:txBody>
          <a:bodyPr wrap="square" rtlCol="0">
            <a:spAutoFit/>
          </a:bodyPr>
          <a:lstStyle/>
          <a:p>
            <a:r>
              <a:rPr lang="en-US" sz="1800" dirty="0">
                <a:latin typeface="Arial Narrow" panose="020B0606020202030204" pitchFamily="34" charset="0"/>
              </a:rPr>
              <a:t>I</a:t>
            </a:r>
            <a:r>
              <a:rPr lang="en-US" sz="1800" dirty="0" smtClean="0">
                <a:latin typeface="Arial Narrow" panose="020B0606020202030204" pitchFamily="34" charset="0"/>
              </a:rPr>
              <a:t>mage transformers</a:t>
            </a:r>
            <a:endParaRPr lang="en-US" sz="1800" dirty="0">
              <a:latin typeface="Arial Narrow" panose="020B0606020202030204" pitchFamily="34" charset="0"/>
            </a:endParaRPr>
          </a:p>
        </p:txBody>
      </p:sp>
      <p:sp>
        <p:nvSpPr>
          <p:cNvPr id="19" name="TextBox 18"/>
          <p:cNvSpPr txBox="1"/>
          <p:nvPr/>
        </p:nvSpPr>
        <p:spPr>
          <a:xfrm>
            <a:off x="1266691" y="2961765"/>
            <a:ext cx="826126" cy="523220"/>
          </a:xfrm>
          <a:prstGeom prst="rect">
            <a:avLst/>
          </a:prstGeom>
          <a:noFill/>
        </p:spPr>
        <p:txBody>
          <a:bodyPr wrap="square" rtlCol="0">
            <a:spAutoFit/>
          </a:bodyPr>
          <a:lstStyle/>
          <a:p>
            <a:pPr algn="ctr"/>
            <a:r>
              <a:rPr lang="en-US" sz="1400" b="1" dirty="0" smtClean="0">
                <a:solidFill>
                  <a:schemeClr val="bg1"/>
                </a:solidFill>
                <a:latin typeface="Arial Narrow" panose="020B0606020202030204" pitchFamily="34" charset="0"/>
              </a:rPr>
              <a:t>Image Producer </a:t>
            </a:r>
            <a:endParaRPr lang="en-US" sz="1400" b="1" dirty="0">
              <a:solidFill>
                <a:schemeClr val="bg1"/>
              </a:solidFill>
              <a:latin typeface="Arial Narrow" panose="020B0606020202030204" pitchFamily="34" charset="0"/>
            </a:endParaRPr>
          </a:p>
        </p:txBody>
      </p:sp>
      <p:sp>
        <p:nvSpPr>
          <p:cNvPr id="21" name="TextBox 20"/>
          <p:cNvSpPr txBox="1"/>
          <p:nvPr/>
        </p:nvSpPr>
        <p:spPr>
          <a:xfrm>
            <a:off x="1563570" y="2417793"/>
            <a:ext cx="1919761" cy="369332"/>
          </a:xfrm>
          <a:prstGeom prst="rect">
            <a:avLst/>
          </a:prstGeom>
          <a:noFill/>
        </p:spPr>
        <p:txBody>
          <a:bodyPr wrap="square" rtlCol="0">
            <a:spAutoFit/>
          </a:bodyPr>
          <a:lstStyle/>
          <a:p>
            <a:r>
              <a:rPr lang="en-US" sz="1800" dirty="0" smtClean="0">
                <a:latin typeface="Arial Narrow" panose="020B0606020202030204" pitchFamily="34" charset="0"/>
              </a:rPr>
              <a:t> Bandwidth footprint</a:t>
            </a:r>
            <a:endParaRPr lang="en-US" sz="1800" dirty="0">
              <a:latin typeface="Arial Narrow" panose="020B0606020202030204" pitchFamily="34" charset="0"/>
            </a:endParaRPr>
          </a:p>
        </p:txBody>
      </p:sp>
      <p:cxnSp>
        <p:nvCxnSpPr>
          <p:cNvPr id="22" name="Straight Connector 21"/>
          <p:cNvCxnSpPr/>
          <p:nvPr/>
        </p:nvCxnSpPr>
        <p:spPr bwMode="auto">
          <a:xfrm flipH="1">
            <a:off x="2523450" y="2781395"/>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6" name="Down Arrow Callout 25"/>
          <p:cNvSpPr/>
          <p:nvPr/>
        </p:nvSpPr>
        <p:spPr bwMode="auto">
          <a:xfrm>
            <a:off x="3465149" y="2560009"/>
            <a:ext cx="2455974" cy="1255211"/>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  Change request: </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Message frequency</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Available bandwidth</a:t>
            </a:r>
          </a:p>
        </p:txBody>
      </p:sp>
      <p:sp>
        <p:nvSpPr>
          <p:cNvPr id="27" name="Cloud 26"/>
          <p:cNvSpPr/>
          <p:nvPr/>
        </p:nvSpPr>
        <p:spPr bwMode="auto">
          <a:xfrm>
            <a:off x="4378637" y="3967620"/>
            <a:ext cx="868067" cy="600803"/>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23" name="Picture 22"/>
          <p:cNvPicPr>
            <a:picLocks noChangeAspect="1"/>
          </p:cNvPicPr>
          <p:nvPr/>
        </p:nvPicPr>
        <p:blipFill>
          <a:blip r:embed="rId3"/>
          <a:stretch>
            <a:fillRect/>
          </a:stretch>
        </p:blipFill>
        <p:spPr>
          <a:xfrm>
            <a:off x="3296993" y="3908736"/>
            <a:ext cx="624444" cy="522790"/>
          </a:xfrm>
          <a:prstGeom prst="rect">
            <a:avLst/>
          </a:prstGeom>
        </p:spPr>
      </p:pic>
      <p:pic>
        <p:nvPicPr>
          <p:cNvPr id="29" name="Picture 28"/>
          <p:cNvPicPr>
            <a:picLocks noChangeAspect="1"/>
          </p:cNvPicPr>
          <p:nvPr/>
        </p:nvPicPr>
        <p:blipFill>
          <a:blip r:embed="rId3"/>
          <a:stretch>
            <a:fillRect/>
          </a:stretch>
        </p:blipFill>
        <p:spPr>
          <a:xfrm>
            <a:off x="3449393" y="4061136"/>
            <a:ext cx="624444" cy="522790"/>
          </a:xfrm>
          <a:prstGeom prst="rect">
            <a:avLst/>
          </a:prstGeom>
        </p:spPr>
      </p:pic>
      <p:pic>
        <p:nvPicPr>
          <p:cNvPr id="30" name="Picture 29"/>
          <p:cNvPicPr>
            <a:picLocks noChangeAspect="1"/>
          </p:cNvPicPr>
          <p:nvPr/>
        </p:nvPicPr>
        <p:blipFill>
          <a:blip r:embed="rId3"/>
          <a:stretch>
            <a:fillRect/>
          </a:stretch>
        </p:blipFill>
        <p:spPr>
          <a:xfrm>
            <a:off x="3601793" y="4213536"/>
            <a:ext cx="624444" cy="522790"/>
          </a:xfrm>
          <a:prstGeom prst="rect">
            <a:avLst/>
          </a:prstGeom>
        </p:spPr>
      </p:pic>
      <p:pic>
        <p:nvPicPr>
          <p:cNvPr id="31" name="Picture 30"/>
          <p:cNvPicPr>
            <a:picLocks noChangeAspect="1"/>
          </p:cNvPicPr>
          <p:nvPr/>
        </p:nvPicPr>
        <p:blipFill>
          <a:blip r:embed="rId3"/>
          <a:stretch>
            <a:fillRect/>
          </a:stretch>
        </p:blipFill>
        <p:spPr>
          <a:xfrm>
            <a:off x="3754193" y="4365936"/>
            <a:ext cx="624444" cy="522790"/>
          </a:xfrm>
          <a:prstGeom prst="rect">
            <a:avLst/>
          </a:prstGeom>
        </p:spPr>
      </p:pic>
    </p:spTree>
    <p:extLst>
      <p:ext uri="{BB962C8B-B14F-4D97-AF65-F5344CB8AC3E}">
        <p14:creationId xmlns:p14="http://schemas.microsoft.com/office/powerpoint/2010/main" val="212108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46973" y="859181"/>
            <a:ext cx="8709739" cy="2456057"/>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As before, semantic and resource specification is in the model space. Resource DSL type checking reveals that with the mission parameters (num. clients, publication size and frequency), the bandwidth requirement will exceed what is available. Further analyses of the models reveal:  </a:t>
            </a:r>
          </a:p>
          <a:p>
            <a:pPr marL="285750" indent="-285750">
              <a:buFont typeface="Arial" panose="020B0604020202020204" pitchFamily="34" charset="0"/>
              <a:buChar char="•"/>
            </a:pPr>
            <a:r>
              <a:rPr lang="en-US" sz="1600" dirty="0" smtClean="0">
                <a:solidFill>
                  <a:schemeClr val="tx1"/>
                </a:solidFill>
              </a:rPr>
              <a:t>The function that sends SA data uses bandwidth and amount of data put on the network is correlated to the SA data being sent</a:t>
            </a:r>
          </a:p>
          <a:p>
            <a:pPr marL="285750" indent="-285750">
              <a:buFont typeface="Arial" panose="020B0604020202020204" pitchFamily="34" charset="0"/>
              <a:buChar char="•"/>
            </a:pPr>
            <a:r>
              <a:rPr lang="en-US" sz="1600" dirty="0" smtClean="0">
                <a:solidFill>
                  <a:schemeClr val="tx1"/>
                </a:solidFill>
              </a:rPr>
              <a:t>Code exists that compresses objects or transforms images</a:t>
            </a:r>
          </a:p>
          <a:p>
            <a:r>
              <a:rPr lang="en-US" sz="1600" dirty="0" smtClean="0">
                <a:solidFill>
                  <a:schemeClr val="tx1"/>
                </a:solidFill>
              </a:rPr>
              <a:t>Compose compression or image transformation with SA data, and massage code to address syntax and functional dependency. Re-evaluate resource usage, build and test as before </a:t>
            </a:r>
            <a:endParaRPr lang="en-US" sz="1600" dirty="0">
              <a:solidFill>
                <a:schemeClr val="tx1"/>
              </a:solidFill>
            </a:endParaRPr>
          </a:p>
        </p:txBody>
      </p:sp>
      <p:sp>
        <p:nvSpPr>
          <p:cNvPr id="31" name="Title 3"/>
          <p:cNvSpPr>
            <a:spLocks noGrp="1"/>
          </p:cNvSpPr>
          <p:nvPr>
            <p:ph type="title"/>
          </p:nvPr>
        </p:nvSpPr>
        <p:spPr>
          <a:xfrm>
            <a:off x="304799" y="193675"/>
            <a:ext cx="8618863" cy="553998"/>
          </a:xfrm>
        </p:spPr>
        <p:txBody>
          <a:bodyPr/>
          <a:lstStyle/>
          <a:p>
            <a:r>
              <a:rPr lang="en-US" sz="2000" dirty="0" smtClean="0"/>
              <a:t>Task 2: Synthesize and add code that relieves the pressure on bandwidth </a:t>
            </a:r>
            <a:endParaRPr lang="en-US" sz="2000" dirty="0"/>
          </a:p>
        </p:txBody>
      </p:sp>
      <p:grpSp>
        <p:nvGrpSpPr>
          <p:cNvPr id="63" name="Group 62"/>
          <p:cNvGrpSpPr/>
          <p:nvPr/>
        </p:nvGrpSpPr>
        <p:grpSpPr>
          <a:xfrm>
            <a:off x="6046663" y="3643486"/>
            <a:ext cx="3115218" cy="2170728"/>
            <a:chOff x="316598" y="3525374"/>
            <a:chExt cx="3115218" cy="2170728"/>
          </a:xfrm>
        </p:grpSpPr>
        <p:sp>
          <p:nvSpPr>
            <p:cNvPr id="9" name="Cloud 8"/>
            <p:cNvSpPr/>
            <p:nvPr/>
          </p:nvSpPr>
          <p:spPr bwMode="auto">
            <a:xfrm>
              <a:off x="1444158" y="4073435"/>
              <a:ext cx="869965" cy="366157"/>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617010" y="4031084"/>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617010" y="4687906"/>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1262129" y="4687906"/>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1261190" y="403108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0" name="TextBox 19"/>
            <p:cNvSpPr txBox="1"/>
            <p:nvPr/>
          </p:nvSpPr>
          <p:spPr>
            <a:xfrm>
              <a:off x="316598" y="5326770"/>
              <a:ext cx="1919761" cy="369332"/>
            </a:xfrm>
            <a:prstGeom prst="rect">
              <a:avLst/>
            </a:prstGeom>
            <a:noFill/>
          </p:spPr>
          <p:txBody>
            <a:bodyPr wrap="square" rtlCol="0">
              <a:spAutoFit/>
            </a:bodyPr>
            <a:lstStyle/>
            <a:p>
              <a:r>
                <a:rPr lang="en-US" sz="1800" dirty="0" smtClean="0">
                  <a:latin typeface="Arial Narrow" panose="020B0606020202030204" pitchFamily="34" charset="0"/>
                </a:rPr>
                <a:t>Adapted application </a:t>
              </a:r>
              <a:endParaRPr lang="en-US" sz="1800" dirty="0">
                <a:latin typeface="Arial Narrow" panose="020B0606020202030204" pitchFamily="34" charset="0"/>
              </a:endParaRPr>
            </a:p>
          </p:txBody>
        </p:sp>
        <p:sp>
          <p:nvSpPr>
            <p:cNvPr id="24" name="TextBox 23"/>
            <p:cNvSpPr txBox="1"/>
            <p:nvPr/>
          </p:nvSpPr>
          <p:spPr>
            <a:xfrm>
              <a:off x="886482" y="3525374"/>
              <a:ext cx="2545334" cy="369332"/>
            </a:xfrm>
            <a:prstGeom prst="rect">
              <a:avLst/>
            </a:prstGeom>
            <a:noFill/>
          </p:spPr>
          <p:txBody>
            <a:bodyPr wrap="square" rtlCol="0">
              <a:spAutoFit/>
            </a:bodyPr>
            <a:lstStyle/>
            <a:p>
              <a:r>
                <a:rPr lang="en-US" sz="1800" dirty="0" smtClean="0">
                  <a:latin typeface="Arial Narrow" panose="020B0606020202030204" pitchFamily="34" charset="0"/>
                </a:rPr>
                <a:t> New bandwidth footprint</a:t>
              </a:r>
              <a:endParaRPr lang="en-US" sz="1800" dirty="0">
                <a:latin typeface="Arial Narrow" panose="020B0606020202030204" pitchFamily="34" charset="0"/>
              </a:endParaRPr>
            </a:p>
          </p:txBody>
        </p:sp>
        <p:cxnSp>
          <p:nvCxnSpPr>
            <p:cNvPr id="25" name="Straight Connector 24"/>
            <p:cNvCxnSpPr/>
            <p:nvPr/>
          </p:nvCxnSpPr>
          <p:spPr bwMode="auto">
            <a:xfrm flipH="1">
              <a:off x="2221070" y="3834124"/>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4" name="Isosceles Triangle 13"/>
            <p:cNvSpPr/>
            <p:nvPr/>
          </p:nvSpPr>
          <p:spPr bwMode="auto">
            <a:xfrm rot="10800000">
              <a:off x="1243675" y="4031080"/>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62" name="Group 61"/>
          <p:cNvGrpSpPr/>
          <p:nvPr/>
        </p:nvGrpSpPr>
        <p:grpSpPr>
          <a:xfrm>
            <a:off x="47171" y="3486817"/>
            <a:ext cx="5555255" cy="2722130"/>
            <a:chOff x="3779544" y="3360224"/>
            <a:chExt cx="5555255" cy="2722130"/>
          </a:xfrm>
        </p:grpSpPr>
        <p:sp>
          <p:nvSpPr>
            <p:cNvPr id="45" name="Oval 44"/>
            <p:cNvSpPr/>
            <p:nvPr/>
          </p:nvSpPr>
          <p:spPr bwMode="auto">
            <a:xfrm>
              <a:off x="6374595" y="3360224"/>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4" name="Oval 43"/>
            <p:cNvSpPr/>
            <p:nvPr/>
          </p:nvSpPr>
          <p:spPr bwMode="auto">
            <a:xfrm>
              <a:off x="3779544" y="3369733"/>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3" name="TextBox 22"/>
            <p:cNvSpPr txBox="1"/>
            <p:nvPr/>
          </p:nvSpPr>
          <p:spPr>
            <a:xfrm>
              <a:off x="4198342" y="5454011"/>
              <a:ext cx="1616466" cy="523220"/>
            </a:xfrm>
            <a:prstGeom prst="rect">
              <a:avLst/>
            </a:prstGeom>
            <a:noFill/>
          </p:spPr>
          <p:txBody>
            <a:bodyPr wrap="square" rtlCol="0">
              <a:spAutoFit/>
            </a:bodyPr>
            <a:lstStyle/>
            <a:p>
              <a:pPr algn="ctr"/>
              <a:r>
                <a:rPr lang="en-US" sz="1400" b="1" dirty="0" smtClean="0">
                  <a:latin typeface="Arial Narrow" panose="020B0606020202030204" pitchFamily="34" charset="0"/>
                </a:rPr>
                <a:t>Composed Image Producer </a:t>
              </a:r>
              <a:endParaRPr lang="en-US" sz="1400" b="1" dirty="0">
                <a:latin typeface="Arial Narrow" panose="020B0606020202030204" pitchFamily="34" charset="0"/>
              </a:endParaRPr>
            </a:p>
          </p:txBody>
        </p:sp>
        <p:sp>
          <p:nvSpPr>
            <p:cNvPr id="33" name="Rectangle 32"/>
            <p:cNvSpPr/>
            <p:nvPr/>
          </p:nvSpPr>
          <p:spPr bwMode="auto">
            <a:xfrm>
              <a:off x="4340728" y="4439592"/>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4" name="Isosceles Triangle 33"/>
            <p:cNvSpPr/>
            <p:nvPr/>
          </p:nvSpPr>
          <p:spPr bwMode="auto">
            <a:xfrm rot="10800000">
              <a:off x="7052279" y="4439592"/>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5" name="Down Arrow 34"/>
            <p:cNvSpPr/>
            <p:nvPr/>
          </p:nvSpPr>
          <p:spPr bwMode="auto">
            <a:xfrm>
              <a:off x="6054897" y="4768003"/>
              <a:ext cx="253923" cy="336969"/>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3" name="Group 2"/>
            <p:cNvGrpSpPr/>
            <p:nvPr/>
          </p:nvGrpSpPr>
          <p:grpSpPr>
            <a:xfrm>
              <a:off x="5814810" y="5392101"/>
              <a:ext cx="734096" cy="690253"/>
              <a:chOff x="4546820" y="4965248"/>
              <a:chExt cx="734096" cy="690253"/>
            </a:xfrm>
          </p:grpSpPr>
          <p:sp>
            <p:nvSpPr>
              <p:cNvPr id="36" name="Rectangle 35"/>
              <p:cNvSpPr/>
              <p:nvPr/>
            </p:nvSpPr>
            <p:spPr bwMode="auto">
              <a:xfrm>
                <a:off x="4546820" y="498196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7" name="Isosceles Triangle 36"/>
              <p:cNvSpPr/>
              <p:nvPr/>
            </p:nvSpPr>
            <p:spPr bwMode="auto">
              <a:xfrm rot="10800000">
                <a:off x="4546820" y="4965248"/>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 name="Rectangle 1"/>
            <p:cNvSpPr/>
            <p:nvPr/>
          </p:nvSpPr>
          <p:spPr bwMode="auto">
            <a:xfrm>
              <a:off x="4060289" y="3587276"/>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1" name="TextBox 40"/>
            <p:cNvSpPr txBox="1"/>
            <p:nvPr/>
          </p:nvSpPr>
          <p:spPr>
            <a:xfrm>
              <a:off x="4371323" y="3606932"/>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grpSp>
          <p:nvGrpSpPr>
            <p:cNvPr id="5" name="Group 4"/>
            <p:cNvGrpSpPr/>
            <p:nvPr/>
          </p:nvGrpSpPr>
          <p:grpSpPr>
            <a:xfrm>
              <a:off x="6704513" y="3595098"/>
              <a:ext cx="2630286" cy="406474"/>
              <a:chOff x="6386427" y="3572224"/>
              <a:chExt cx="2630286" cy="406474"/>
            </a:xfrm>
          </p:grpSpPr>
          <p:grpSp>
            <p:nvGrpSpPr>
              <p:cNvPr id="4" name="Group 3"/>
              <p:cNvGrpSpPr/>
              <p:nvPr/>
            </p:nvGrpSpPr>
            <p:grpSpPr>
              <a:xfrm>
                <a:off x="6386427" y="3587276"/>
                <a:ext cx="898009" cy="391422"/>
                <a:chOff x="5966430" y="3639658"/>
                <a:chExt cx="898009" cy="391422"/>
              </a:xfrm>
            </p:grpSpPr>
            <p:sp>
              <p:nvSpPr>
                <p:cNvPr id="38" name="TextBox 37"/>
                <p:cNvSpPr txBox="1"/>
                <p:nvPr/>
              </p:nvSpPr>
              <p:spPr>
                <a:xfrm>
                  <a:off x="6268489" y="3639658"/>
                  <a:ext cx="595950"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a:t>
                  </a:r>
                  <a:endParaRPr lang="en-US" sz="1400" dirty="0" smtClean="0">
                    <a:latin typeface="Arial Narrow" panose="020B0606020202030204" pitchFamily="34" charset="0"/>
                  </a:endParaRPr>
                </a:p>
              </p:txBody>
            </p:sp>
            <p:sp>
              <p:nvSpPr>
                <p:cNvPr id="39" name="Rectangle 38"/>
                <p:cNvSpPr/>
                <p:nvPr/>
              </p:nvSpPr>
              <p:spPr bwMode="auto">
                <a:xfrm>
                  <a:off x="5966430" y="3639658"/>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0" name="Rectangle 39"/>
                <p:cNvSpPr/>
                <p:nvPr/>
              </p:nvSpPr>
              <p:spPr bwMode="auto">
                <a:xfrm>
                  <a:off x="6599895" y="3659314"/>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43" name="TextBox 42"/>
              <p:cNvSpPr txBox="1"/>
              <p:nvPr/>
            </p:nvSpPr>
            <p:spPr>
              <a:xfrm>
                <a:off x="7206177" y="3572224"/>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Scale factor </a:t>
                </a:r>
                <a:endParaRPr lang="en-US" sz="1400" dirty="0" smtClean="0">
                  <a:latin typeface="Arial Narrow" panose="020B0606020202030204" pitchFamily="34" charset="0"/>
                </a:endParaRPr>
              </a:p>
            </p:txBody>
          </p:sp>
        </p:grpSp>
        <p:cxnSp>
          <p:nvCxnSpPr>
            <p:cNvPr id="47" name="Straight Connector 46"/>
            <p:cNvCxnSpPr>
              <a:stCxn id="44" idx="3"/>
            </p:cNvCxnSpPr>
            <p:nvPr/>
          </p:nvCxnSpPr>
          <p:spPr bwMode="auto">
            <a:xfrm>
              <a:off x="4139195" y="4052778"/>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H="1">
              <a:off x="4949572" y="4130363"/>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6792145" y="4048503"/>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7602522" y="4126088"/>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6" name="Oval 55"/>
            <p:cNvSpPr/>
            <p:nvPr/>
          </p:nvSpPr>
          <p:spPr bwMode="auto">
            <a:xfrm>
              <a:off x="6807499" y="5392101"/>
              <a:ext cx="2212790" cy="510713"/>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TextBox 57"/>
            <p:cNvSpPr txBox="1"/>
            <p:nvPr/>
          </p:nvSpPr>
          <p:spPr>
            <a:xfrm>
              <a:off x="7209753" y="5512479"/>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sp>
          <p:nvSpPr>
            <p:cNvPr id="59" name="Rectangle 58"/>
            <p:cNvSpPr/>
            <p:nvPr/>
          </p:nvSpPr>
          <p:spPr bwMode="auto">
            <a:xfrm>
              <a:off x="7023468" y="5553431"/>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60" name="Straight Connector 59"/>
            <p:cNvCxnSpPr>
              <a:endCxn id="56" idx="1"/>
            </p:cNvCxnSpPr>
            <p:nvPr/>
          </p:nvCxnSpPr>
          <p:spPr bwMode="auto">
            <a:xfrm flipV="1">
              <a:off x="6548906" y="5466893"/>
              <a:ext cx="582649" cy="6659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a:endCxn id="56" idx="3"/>
            </p:cNvCxnSpPr>
            <p:nvPr/>
          </p:nvCxnSpPr>
          <p:spPr bwMode="auto">
            <a:xfrm>
              <a:off x="6516174" y="5763030"/>
              <a:ext cx="615381" cy="64992"/>
            </a:xfrm>
            <a:prstGeom prst="line">
              <a:avLst/>
            </a:prstGeom>
            <a:solidFill>
              <a:srgbClr val="5CA1FB"/>
            </a:solidFill>
            <a:ln w="3175" cap="flat" cmpd="sng" algn="ctr">
              <a:solidFill>
                <a:schemeClr val="tx1"/>
              </a:solidFill>
              <a:prstDash val="solid"/>
              <a:round/>
              <a:headEnd type="none" w="med" len="med"/>
              <a:tailEnd type="none" w="med" len="med"/>
            </a:ln>
            <a:effectLst/>
          </p:spPr>
        </p:cxnSp>
      </p:grpSp>
      <p:cxnSp>
        <p:nvCxnSpPr>
          <p:cNvPr id="66" name="Curved Connector 65"/>
          <p:cNvCxnSpPr>
            <a:stCxn id="36" idx="2"/>
            <a:endCxn id="14" idx="1"/>
          </p:cNvCxnSpPr>
          <p:nvPr/>
        </p:nvCxnSpPr>
        <p:spPr bwMode="auto">
          <a:xfrm rot="5400000" flipH="1" flipV="1">
            <a:off x="4229700" y="2714102"/>
            <a:ext cx="1697915" cy="5258347"/>
          </a:xfrm>
          <a:prstGeom prst="curvedConnector4">
            <a:avLst>
              <a:gd name="adj1" fmla="val -13464"/>
              <a:gd name="adj2" fmla="val 119287"/>
            </a:avLst>
          </a:prstGeom>
          <a:solidFill>
            <a:srgbClr val="5CA1FB"/>
          </a:solidFill>
          <a:ln w="38100" cap="flat" cmpd="sng" algn="ctr">
            <a:solidFill>
              <a:schemeClr val="bg1">
                <a:lumMod val="75000"/>
              </a:schemeClr>
            </a:solidFill>
            <a:prstDash val="lgDash"/>
            <a:round/>
            <a:headEnd type="none" w="med" len="med"/>
            <a:tailEnd type="triangle"/>
          </a:ln>
          <a:effectLst/>
        </p:spPr>
      </p:cxnSp>
      <p:sp>
        <p:nvSpPr>
          <p:cNvPr id="75" name="TextBox 74"/>
          <p:cNvSpPr txBox="1"/>
          <p:nvPr/>
        </p:nvSpPr>
        <p:spPr>
          <a:xfrm>
            <a:off x="4965905" y="6389989"/>
            <a:ext cx="2545334" cy="369332"/>
          </a:xfrm>
          <a:prstGeom prst="rect">
            <a:avLst/>
          </a:prstGeom>
          <a:noFill/>
        </p:spPr>
        <p:txBody>
          <a:bodyPr wrap="square" rtlCol="0">
            <a:spAutoFit/>
          </a:bodyPr>
          <a:lstStyle/>
          <a:p>
            <a:r>
              <a:rPr lang="en-US" sz="1800" dirty="0" smtClean="0">
                <a:latin typeface="Arial Narrow" panose="020B0606020202030204" pitchFamily="34" charset="0"/>
              </a:rPr>
              <a:t>Use substitution</a:t>
            </a:r>
            <a:endParaRPr lang="en-US" sz="1800" dirty="0">
              <a:latin typeface="Arial Narrow" panose="020B0606020202030204" pitchFamily="34" charset="0"/>
            </a:endParaRPr>
          </a:p>
        </p:txBody>
      </p:sp>
    </p:spTree>
    <p:extLst>
      <p:ext uri="{BB962C8B-B14F-4D97-AF65-F5344CB8AC3E}">
        <p14:creationId xmlns:p14="http://schemas.microsoft.com/office/powerpoint/2010/main" val="283462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R&amp;D Spotlight</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23</a:t>
            </a:fld>
            <a:endParaRPr lang="en-US"/>
          </a:p>
        </p:txBody>
      </p:sp>
    </p:spTree>
    <p:extLst>
      <p:ext uri="{BB962C8B-B14F-4D97-AF65-F5344CB8AC3E}">
        <p14:creationId xmlns:p14="http://schemas.microsoft.com/office/powerpoint/2010/main" val="4192235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a:xfrm>
            <a:off x="378178" y="1295400"/>
            <a:ext cx="8229600" cy="4525963"/>
          </a:xfrm>
        </p:spPr>
        <p:txBody>
          <a:bodyPr/>
          <a:lstStyle/>
          <a:p>
            <a:r>
              <a:rPr lang="en-US" dirty="0" smtClean="0"/>
              <a:t>Need to choose two from the list</a:t>
            </a:r>
          </a:p>
          <a:p>
            <a:pPr lvl="1"/>
            <a:r>
              <a:rPr lang="en-US" dirty="0" smtClean="0"/>
              <a:t>Tracking transitive resource usage and dependency</a:t>
            </a:r>
          </a:p>
          <a:p>
            <a:pPr lvl="2"/>
            <a:r>
              <a:rPr lang="en-US" dirty="0" smtClean="0"/>
              <a:t>we know line X uses network, which DFU is network dependent?</a:t>
            </a:r>
          </a:p>
          <a:p>
            <a:pPr lvl="2"/>
            <a:r>
              <a:rPr lang="en-US" dirty="0" smtClean="0"/>
              <a:t>how much network resource is being used</a:t>
            </a:r>
          </a:p>
          <a:p>
            <a:pPr lvl="1"/>
            <a:r>
              <a:rPr lang="en-US" dirty="0" smtClean="0"/>
              <a:t>Something in the area of resource types</a:t>
            </a:r>
          </a:p>
          <a:p>
            <a:pPr lvl="1"/>
            <a:r>
              <a:rPr lang="en-US" dirty="0" smtClean="0"/>
              <a:t>Formalizing automated program modification/synthesis using 3 mutation primitives</a:t>
            </a:r>
          </a:p>
          <a:p>
            <a:pPr lvl="1"/>
            <a:r>
              <a:rPr lang="en-US" dirty="0" smtClean="0"/>
              <a:t>Others??</a:t>
            </a:r>
          </a:p>
        </p:txBody>
      </p:sp>
      <p:sp>
        <p:nvSpPr>
          <p:cNvPr id="4" name="Slide Number Placeholder 3"/>
          <p:cNvSpPr>
            <a:spLocks noGrp="1"/>
          </p:cNvSpPr>
          <p:nvPr>
            <p:ph type="sldNum" sz="quarter" idx="12"/>
          </p:nvPr>
        </p:nvSpPr>
        <p:spPr/>
        <p:txBody>
          <a:bodyPr/>
          <a:lstStyle/>
          <a:p>
            <a:fld id="{0840E6D7-221B-40B7-B50C-C3B5231B0D1A}" type="slidenum">
              <a:rPr lang="en-US" smtClean="0"/>
              <a:pPr/>
              <a:t>24</a:t>
            </a:fld>
            <a:endParaRPr lang="en-US"/>
          </a:p>
        </p:txBody>
      </p:sp>
    </p:spTree>
    <p:extLst>
      <p:ext uri="{BB962C8B-B14F-4D97-AF65-F5344CB8AC3E}">
        <p14:creationId xmlns:p14="http://schemas.microsoft.com/office/powerpoint/2010/main" val="200248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Phase 1 workshop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25</a:t>
            </a:fld>
            <a:endParaRPr lang="en-US"/>
          </a:p>
        </p:txBody>
      </p:sp>
    </p:spTree>
    <p:extLst>
      <p:ext uri="{BB962C8B-B14F-4D97-AF65-F5344CB8AC3E}">
        <p14:creationId xmlns:p14="http://schemas.microsoft.com/office/powerpoint/2010/main" val="2527947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Logistics</a:t>
            </a:r>
          </a:p>
          <a:p>
            <a:pPr lvl="1"/>
            <a:r>
              <a:rPr lang="en-US" dirty="0" smtClean="0"/>
              <a:t>Server, VM, Android devices</a:t>
            </a:r>
          </a:p>
          <a:p>
            <a:pPr lvl="1"/>
            <a:r>
              <a:rPr lang="en-US" dirty="0" smtClean="0"/>
              <a:t>Emulation (GPS signal, network </a:t>
            </a:r>
            <a:r>
              <a:rPr lang="en-US" dirty="0" err="1" smtClean="0"/>
              <a:t>etc</a:t>
            </a:r>
            <a:r>
              <a:rPr lang="en-US" dirty="0" smtClean="0"/>
              <a:t> )</a:t>
            </a:r>
          </a:p>
          <a:p>
            <a:pPr lvl="1"/>
            <a:endParaRPr lang="en-US" dirty="0"/>
          </a:p>
          <a:p>
            <a:r>
              <a:rPr lang="en-US" dirty="0" smtClean="0"/>
              <a:t>Technical</a:t>
            </a:r>
          </a:p>
          <a:p>
            <a:pPr lvl="1"/>
            <a:r>
              <a:rPr lang="en-US" dirty="0" smtClean="0"/>
              <a:t>TA4 Interface</a:t>
            </a:r>
          </a:p>
          <a:p>
            <a:pPr lvl="1"/>
            <a:r>
              <a:rPr lang="en-US" dirty="0" smtClean="0"/>
              <a:t>Knobs</a:t>
            </a:r>
          </a:p>
          <a:p>
            <a:pPr lvl="1"/>
            <a:r>
              <a:rPr lang="en-US" dirty="0" smtClean="0"/>
              <a:t>Validation (baseline 1, baseline 2, DAS adaptation)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26</a:t>
            </a:fld>
            <a:endParaRPr lang="en-US"/>
          </a:p>
        </p:txBody>
      </p:sp>
    </p:spTree>
    <p:extLst>
      <p:ext uri="{BB962C8B-B14F-4D97-AF65-F5344CB8AC3E}">
        <p14:creationId xmlns:p14="http://schemas.microsoft.com/office/powerpoint/2010/main" val="1276164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LL Interaction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27</a:t>
            </a:fld>
            <a:endParaRPr lang="en-US"/>
          </a:p>
        </p:txBody>
      </p:sp>
    </p:spTree>
    <p:extLst>
      <p:ext uri="{BB962C8B-B14F-4D97-AF65-F5344CB8AC3E}">
        <p14:creationId xmlns:p14="http://schemas.microsoft.com/office/powerpoint/2010/main" val="38413083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Issues encountered</a:t>
            </a:r>
          </a:p>
          <a:p>
            <a:pPr lvl="1"/>
            <a:r>
              <a:rPr lang="en-US" dirty="0" err="1" smtClean="0"/>
              <a:t>IMMoRTALS’s</a:t>
            </a:r>
            <a:r>
              <a:rPr lang="en-US" dirty="0" smtClean="0"/>
              <a:t> uniqueness</a:t>
            </a:r>
          </a:p>
          <a:p>
            <a:pPr lvl="2"/>
            <a:r>
              <a:rPr lang="en-US" dirty="0" smtClean="0"/>
              <a:t>Pre-deployment changes</a:t>
            </a:r>
          </a:p>
          <a:p>
            <a:pPr lvl="2"/>
            <a:r>
              <a:rPr lang="en-US" dirty="0" smtClean="0"/>
              <a:t>Mission requirement changes, in addition to resources</a:t>
            </a:r>
          </a:p>
          <a:p>
            <a:pPr lvl="2"/>
            <a:r>
              <a:rPr lang="en-US" dirty="0" smtClean="0"/>
              <a:t>Runtime system (Marti+ ATAK light)</a:t>
            </a:r>
          </a:p>
          <a:p>
            <a:pPr lvl="2"/>
            <a:r>
              <a:rPr lang="en-US" dirty="0" smtClean="0"/>
              <a:t>Not always a sharp black and white between what will work and will not</a:t>
            </a:r>
          </a:p>
          <a:p>
            <a:pPr lvl="1"/>
            <a:r>
              <a:rPr lang="en-US" dirty="0" smtClean="0"/>
              <a:t>Specifics??</a:t>
            </a:r>
          </a:p>
        </p:txBody>
      </p:sp>
      <p:sp>
        <p:nvSpPr>
          <p:cNvPr id="4" name="Slide Number Placeholder 3"/>
          <p:cNvSpPr>
            <a:spLocks noGrp="1"/>
          </p:cNvSpPr>
          <p:nvPr>
            <p:ph type="sldNum" sz="quarter" idx="12"/>
          </p:nvPr>
        </p:nvSpPr>
        <p:spPr/>
        <p:txBody>
          <a:bodyPr/>
          <a:lstStyle/>
          <a:p>
            <a:fld id="{0840E6D7-221B-40B7-B50C-C3B5231B0D1A}" type="slidenum">
              <a:rPr lang="en-US" smtClean="0"/>
              <a:pPr/>
              <a:t>28</a:t>
            </a:fld>
            <a:endParaRPr lang="en-US"/>
          </a:p>
        </p:txBody>
      </p:sp>
    </p:spTree>
    <p:extLst>
      <p:ext uri="{BB962C8B-B14F-4D97-AF65-F5344CB8AC3E}">
        <p14:creationId xmlns:p14="http://schemas.microsoft.com/office/powerpoint/2010/main" val="175775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Looking ahead at Phase 2</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29</a:t>
            </a:fld>
            <a:endParaRPr lang="en-US"/>
          </a:p>
        </p:txBody>
      </p:sp>
    </p:spTree>
    <p:extLst>
      <p:ext uri="{BB962C8B-B14F-4D97-AF65-F5344CB8AC3E}">
        <p14:creationId xmlns:p14="http://schemas.microsoft.com/office/powerpoint/2010/main" val="4134469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Program Review</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3</a:t>
            </a:fld>
            <a:endParaRPr lang="en-US"/>
          </a:p>
        </p:txBody>
      </p:sp>
    </p:spTree>
    <p:extLst>
      <p:ext uri="{BB962C8B-B14F-4D97-AF65-F5344CB8AC3E}">
        <p14:creationId xmlns:p14="http://schemas.microsoft.com/office/powerpoint/2010/main" val="4238129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8377" y="245298"/>
            <a:ext cx="6574523" cy="465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2400" dirty="0">
                <a:solidFill>
                  <a:schemeClr val="tx1"/>
                </a:solidFill>
              </a:rPr>
              <a:t>Organizing adaptations </a:t>
            </a:r>
            <a:r>
              <a:rPr lang="en-US" sz="2400" dirty="0" smtClean="0">
                <a:solidFill>
                  <a:schemeClr val="tx1"/>
                </a:solidFill>
              </a:rPr>
              <a:t>into phase-specific CPs </a:t>
            </a:r>
            <a:endParaRPr lang="en-US" sz="2400" dirty="0">
              <a:solidFill>
                <a:schemeClr val="tx1"/>
              </a:solidFill>
            </a:endParaRPr>
          </a:p>
        </p:txBody>
      </p:sp>
      <p:sp>
        <p:nvSpPr>
          <p:cNvPr id="4" name="TextBox 3"/>
          <p:cNvSpPr txBox="1"/>
          <p:nvPr/>
        </p:nvSpPr>
        <p:spPr>
          <a:xfrm>
            <a:off x="79049" y="1040068"/>
            <a:ext cx="2920774" cy="4856714"/>
          </a:xfrm>
          <a:prstGeom prst="rect">
            <a:avLst/>
          </a:prstGeom>
          <a:noFill/>
          <a:ln>
            <a:solidFill>
              <a:schemeClr val="tx1"/>
            </a:solidFill>
          </a:ln>
        </p:spPr>
        <p:txBody>
          <a:bodyPr wrap="square" rtlCol="0">
            <a:spAutoFit/>
          </a:bodyPr>
          <a:lstStyle/>
          <a:p>
            <a:r>
              <a:rPr lang="en-US" dirty="0"/>
              <a:t>Phase1</a:t>
            </a:r>
          </a:p>
          <a:p>
            <a:pPr marL="257175" indent="-257175">
              <a:lnSpc>
                <a:spcPct val="90000"/>
              </a:lnSpc>
              <a:buFont typeface="Arial" panose="020B0604020202020204" pitchFamily="34" charset="0"/>
              <a:buChar char="•"/>
            </a:pPr>
            <a:r>
              <a:rPr lang="en-US" sz="1500" dirty="0"/>
              <a:t>Driven by changes in functional and extra functional requirements and constraints</a:t>
            </a:r>
          </a:p>
          <a:p>
            <a:pPr marL="257175" indent="-257175">
              <a:lnSpc>
                <a:spcPct val="90000"/>
              </a:lnSpc>
              <a:buFont typeface="Arial" panose="020B0604020202020204" pitchFamily="34" charset="0"/>
              <a:buChar char="•"/>
            </a:pPr>
            <a:r>
              <a:rPr lang="en-US" sz="1500" dirty="0"/>
              <a:t>Evaluation is focused on correctness (i.e.,  it is mostly verification)—no qualitative distinction is made among the possible solutions</a:t>
            </a:r>
          </a:p>
          <a:p>
            <a:pPr marL="257175" indent="-257175">
              <a:lnSpc>
                <a:spcPct val="90000"/>
              </a:lnSpc>
              <a:buFont typeface="Arial" panose="020B0604020202020204" pitchFamily="34" charset="0"/>
              <a:buChar char="•"/>
            </a:pPr>
            <a:r>
              <a:rPr lang="en-US" sz="1500" dirty="0"/>
              <a:t>Verification is through tests to show that functional intent is preserved</a:t>
            </a:r>
          </a:p>
          <a:p>
            <a:pPr marL="257175" indent="-257175">
              <a:lnSpc>
                <a:spcPct val="90000"/>
              </a:lnSpc>
              <a:buFont typeface="Arial" panose="020B0604020202020204" pitchFamily="34" charset="0"/>
              <a:buChar char="•"/>
            </a:pPr>
            <a:r>
              <a:rPr lang="en-US" sz="1500" dirty="0"/>
              <a:t>Realized by substitution of components that follow the same usage pattern as baseline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Substitute(s) that could work exists;  choose &amp; message the code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Compose a substitute from available components, and then message the code</a:t>
            </a:r>
            <a:endParaRPr lang="en-US" sz="1400" dirty="0">
              <a:latin typeface="Arial" panose="020B0604020202020204" pitchFamily="34" charset="0"/>
              <a:cs typeface="Arial" panose="020B0604020202020204" pitchFamily="34" charset="0"/>
            </a:endParaRPr>
          </a:p>
        </p:txBody>
      </p:sp>
      <p:sp>
        <p:nvSpPr>
          <p:cNvPr id="5" name="TextBox 4"/>
          <p:cNvSpPr txBox="1"/>
          <p:nvPr/>
        </p:nvSpPr>
        <p:spPr>
          <a:xfrm>
            <a:off x="3039152" y="1040068"/>
            <a:ext cx="2978190" cy="4607415"/>
          </a:xfrm>
          <a:prstGeom prst="rect">
            <a:avLst/>
          </a:prstGeom>
          <a:noFill/>
          <a:ln>
            <a:solidFill>
              <a:schemeClr val="tx1"/>
            </a:solidFill>
          </a:ln>
        </p:spPr>
        <p:txBody>
          <a:bodyPr wrap="square" rtlCol="0">
            <a:spAutoFit/>
          </a:bodyPr>
          <a:lstStyle/>
          <a:p>
            <a:r>
              <a:rPr lang="en-US" dirty="0"/>
              <a:t>Phase 2</a:t>
            </a:r>
          </a:p>
          <a:p>
            <a:pPr marL="257175" indent="-257175">
              <a:lnSpc>
                <a:spcPct val="90000"/>
              </a:lnSpc>
              <a:buFont typeface="Arial" panose="020B0604020202020204" pitchFamily="34" charset="0"/>
              <a:buChar char="•"/>
            </a:pPr>
            <a:r>
              <a:rPr lang="en-US" sz="1500" dirty="0"/>
              <a:t>Driven by changes in 3rd party software (OS, Libraries) or services </a:t>
            </a:r>
          </a:p>
          <a:p>
            <a:pPr marL="257175" indent="-257175">
              <a:lnSpc>
                <a:spcPct val="90000"/>
              </a:lnSpc>
              <a:buFont typeface="Arial" panose="020B0604020202020204" pitchFamily="34" charset="0"/>
              <a:buChar char="•"/>
            </a:pPr>
            <a:r>
              <a:rPr lang="en-US" sz="1500" dirty="0"/>
              <a:t>Evaluation will consider qualitative differences among possible solutions and the one that the DAS produces</a:t>
            </a:r>
          </a:p>
          <a:p>
            <a:pPr marL="257175" indent="-257175">
              <a:lnSpc>
                <a:spcPct val="90000"/>
              </a:lnSpc>
              <a:buFont typeface="Arial" panose="020B0604020202020204" pitchFamily="34" charset="0"/>
              <a:buChar char="•"/>
            </a:pPr>
            <a:r>
              <a:rPr lang="en-US" sz="1500" dirty="0" smtClean="0"/>
              <a:t>Verification: same </a:t>
            </a:r>
            <a:r>
              <a:rPr lang="en-US" sz="1500" dirty="0"/>
              <a:t>as before</a:t>
            </a:r>
          </a:p>
          <a:p>
            <a:pPr marL="257175" indent="-257175">
              <a:lnSpc>
                <a:spcPct val="90000"/>
              </a:lnSpc>
              <a:buFont typeface="Arial" panose="020B0604020202020204" pitchFamily="34" charset="0"/>
              <a:buChar char="•"/>
            </a:pPr>
            <a:r>
              <a:rPr lang="en-US" sz="1500" dirty="0"/>
              <a:t>Realized by combination of basic mutations on code: substitute, add (i.e., compose), and  remove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Still mostly changes in source code to produce new binaries</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consider composing simple “controller” code enabling simple runtime behavior adaptation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extend the supported patterns of usage</a:t>
            </a:r>
          </a:p>
        </p:txBody>
      </p:sp>
      <p:sp>
        <p:nvSpPr>
          <p:cNvPr id="6" name="TextBox 5"/>
          <p:cNvSpPr txBox="1"/>
          <p:nvPr/>
        </p:nvSpPr>
        <p:spPr>
          <a:xfrm>
            <a:off x="6056671" y="1044738"/>
            <a:ext cx="2998840" cy="4815164"/>
          </a:xfrm>
          <a:prstGeom prst="rect">
            <a:avLst/>
          </a:prstGeom>
          <a:noFill/>
          <a:ln>
            <a:solidFill>
              <a:schemeClr val="tx1"/>
            </a:solidFill>
          </a:ln>
        </p:spPr>
        <p:txBody>
          <a:bodyPr wrap="square" rtlCol="0">
            <a:spAutoFit/>
          </a:bodyPr>
          <a:lstStyle/>
          <a:p>
            <a:r>
              <a:rPr lang="en-US" dirty="0"/>
              <a:t>Phase3</a:t>
            </a:r>
          </a:p>
          <a:p>
            <a:pPr marL="257175" indent="-257175">
              <a:lnSpc>
                <a:spcPct val="90000"/>
              </a:lnSpc>
              <a:buFont typeface="Arial" panose="020B0604020202020204" pitchFamily="34" charset="0"/>
              <a:buChar char="•"/>
            </a:pPr>
            <a:r>
              <a:rPr lang="en-US" sz="1500" dirty="0"/>
              <a:t>Focused on handling changes encountered at runtime by runtime adaptation</a:t>
            </a:r>
          </a:p>
          <a:p>
            <a:pPr marL="257175" indent="-257175">
              <a:lnSpc>
                <a:spcPct val="90000"/>
              </a:lnSpc>
              <a:buFont typeface="Arial" panose="020B0604020202020204" pitchFamily="34" charset="0"/>
              <a:buChar char="•"/>
            </a:pPr>
            <a:r>
              <a:rPr lang="en-US" sz="1500" dirty="0"/>
              <a:t>Evaluation will focus on runtime aspects such as time taken to adapt, amount of disruption, level of </a:t>
            </a:r>
            <a:r>
              <a:rPr lang="en-US" sz="1500" dirty="0" smtClean="0"/>
              <a:t>degradation etc.</a:t>
            </a:r>
            <a:endParaRPr lang="en-US" sz="1500" dirty="0"/>
          </a:p>
          <a:p>
            <a:pPr marL="257175" indent="-257175">
              <a:lnSpc>
                <a:spcPct val="90000"/>
              </a:lnSpc>
              <a:buFont typeface="Arial" panose="020B0604020202020204" pitchFamily="34" charset="0"/>
              <a:buChar char="•"/>
            </a:pPr>
            <a:r>
              <a:rPr lang="en-US" sz="1500" dirty="0" smtClean="0"/>
              <a:t>Verification: </a:t>
            </a:r>
            <a:r>
              <a:rPr lang="en-US" sz="1500" dirty="0"/>
              <a:t>same as before</a:t>
            </a:r>
          </a:p>
          <a:p>
            <a:pPr marL="257175" indent="-257175">
              <a:lnSpc>
                <a:spcPct val="90000"/>
              </a:lnSpc>
              <a:buFont typeface="Arial" panose="020B0604020202020204" pitchFamily="34" charset="0"/>
              <a:buChar char="•"/>
            </a:pPr>
            <a:r>
              <a:rPr lang="en-US" sz="1500" dirty="0"/>
              <a:t>Realized by pre-installed instrumentation in the application that responds to observed runtime changes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change the behavior of the application by altering the data and control flow</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modify the application binary (rewriting or downloading bytecodes)</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May adapt (update or modify) the initial instrumentation as well</a:t>
            </a:r>
          </a:p>
        </p:txBody>
      </p:sp>
    </p:spTree>
    <p:extLst>
      <p:ext uri="{BB962C8B-B14F-4D97-AF65-F5344CB8AC3E}">
        <p14:creationId xmlns:p14="http://schemas.microsoft.com/office/powerpoint/2010/main" val="1257647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Demo</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31</a:t>
            </a:fld>
            <a:endParaRPr lang="en-US"/>
          </a:p>
        </p:txBody>
      </p:sp>
    </p:spTree>
    <p:extLst>
      <p:ext uri="{BB962C8B-B14F-4D97-AF65-F5344CB8AC3E}">
        <p14:creationId xmlns:p14="http://schemas.microsoft.com/office/powerpoint/2010/main" val="26704401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0E6D7-221B-40B7-B50C-C3B5231B0D1A}" type="slidenum">
              <a:rPr lang="en-US" smtClean="0"/>
              <a:pPr/>
              <a:t>32</a:t>
            </a:fld>
            <a:endParaRPr lang="en-US"/>
          </a:p>
        </p:txBody>
      </p:sp>
      <p:sp>
        <p:nvSpPr>
          <p:cNvPr id="5" name="TextBox 4"/>
          <p:cNvSpPr txBox="1"/>
          <p:nvPr/>
        </p:nvSpPr>
        <p:spPr>
          <a:xfrm>
            <a:off x="144997" y="1385266"/>
            <a:ext cx="1563902"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Change Request</a:t>
            </a:r>
            <a:endParaRPr lang="en-US" sz="1400" dirty="0">
              <a:latin typeface="Arial" panose="020B0604020202020204" pitchFamily="34" charset="0"/>
              <a:cs typeface="Arial" panose="020B0604020202020204" pitchFamily="34" charset="0"/>
            </a:endParaRPr>
          </a:p>
        </p:txBody>
      </p:sp>
      <p:sp>
        <p:nvSpPr>
          <p:cNvPr id="6" name="Flowchart: Multidocument 5"/>
          <p:cNvSpPr/>
          <p:nvPr/>
        </p:nvSpPr>
        <p:spPr>
          <a:xfrm>
            <a:off x="3954811" y="4704902"/>
            <a:ext cx="468263" cy="51195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p:cNvSpPr/>
          <p:nvPr/>
        </p:nvSpPr>
        <p:spPr>
          <a:xfrm>
            <a:off x="1912993" y="2857487"/>
            <a:ext cx="713637" cy="3073539"/>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60196" y="5946824"/>
            <a:ext cx="1938337" cy="369332"/>
          </a:xfrm>
          <a:prstGeom prst="rect">
            <a:avLst/>
          </a:prstGeom>
          <a:noFill/>
        </p:spPr>
        <p:txBody>
          <a:bodyPr wrap="square" rtlCol="0">
            <a:spAutoFit/>
          </a:bodyPr>
          <a:lstStyle/>
          <a:p>
            <a:r>
              <a:rPr lang="en-US" dirty="0" smtClean="0"/>
              <a:t>TA4 Interface</a:t>
            </a:r>
            <a:endParaRPr lang="en-US" dirty="0"/>
          </a:p>
        </p:txBody>
      </p:sp>
      <p:sp>
        <p:nvSpPr>
          <p:cNvPr id="9" name="Rectangle 8"/>
          <p:cNvSpPr/>
          <p:nvPr/>
        </p:nvSpPr>
        <p:spPr>
          <a:xfrm>
            <a:off x="892239" y="3049922"/>
            <a:ext cx="1314450" cy="2877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Run Baseline</a:t>
            </a:r>
            <a:endParaRPr lang="en-US" sz="1600" dirty="0"/>
          </a:p>
        </p:txBody>
      </p:sp>
      <p:sp>
        <p:nvSpPr>
          <p:cNvPr id="10" name="Rectangle 9"/>
          <p:cNvSpPr/>
          <p:nvPr/>
        </p:nvSpPr>
        <p:spPr>
          <a:xfrm>
            <a:off x="911709" y="4314988"/>
            <a:ext cx="1517656" cy="29890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Handle Change</a:t>
            </a:r>
            <a:endParaRPr lang="en-US" sz="1600" dirty="0"/>
          </a:p>
        </p:txBody>
      </p:sp>
      <p:grpSp>
        <p:nvGrpSpPr>
          <p:cNvPr id="11" name="Group 10"/>
          <p:cNvGrpSpPr/>
          <p:nvPr/>
        </p:nvGrpSpPr>
        <p:grpSpPr>
          <a:xfrm>
            <a:off x="335623" y="5107891"/>
            <a:ext cx="1890536" cy="214536"/>
            <a:chOff x="4511504" y="3956938"/>
            <a:chExt cx="1890536" cy="214536"/>
          </a:xfrm>
        </p:grpSpPr>
        <p:sp>
          <p:nvSpPr>
            <p:cNvPr id="12" name="Rectangle 11"/>
            <p:cNvSpPr/>
            <p:nvPr/>
          </p:nvSpPr>
          <p:spPr>
            <a:xfrm>
              <a:off x="5087590" y="3956938"/>
              <a:ext cx="1314450" cy="21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Results</a:t>
              </a:r>
              <a:endParaRPr lang="en-US" sz="1400" dirty="0"/>
            </a:p>
          </p:txBody>
        </p:sp>
        <p:cxnSp>
          <p:nvCxnSpPr>
            <p:cNvPr id="13" name="Straight Arrow Connector 12"/>
            <p:cNvCxnSpPr>
              <a:stCxn id="12" idx="1"/>
            </p:cNvCxnSpPr>
            <p:nvPr/>
          </p:nvCxnSpPr>
          <p:spPr>
            <a:xfrm flipH="1">
              <a:off x="4511504" y="4064206"/>
              <a:ext cx="576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59449" y="5501556"/>
            <a:ext cx="1866710" cy="214536"/>
            <a:chOff x="4768711" y="3815521"/>
            <a:chExt cx="1866710" cy="214536"/>
          </a:xfrm>
        </p:grpSpPr>
        <p:sp>
          <p:nvSpPr>
            <p:cNvPr id="15" name="Rectangle 14"/>
            <p:cNvSpPr/>
            <p:nvPr/>
          </p:nvSpPr>
          <p:spPr>
            <a:xfrm>
              <a:off x="5320971" y="3815521"/>
              <a:ext cx="1314450" cy="21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Status Reports</a:t>
              </a:r>
              <a:endParaRPr lang="en-US" sz="1400" dirty="0"/>
            </a:p>
          </p:txBody>
        </p:sp>
        <p:cxnSp>
          <p:nvCxnSpPr>
            <p:cNvPr id="16" name="Straight Arrow Connector 15"/>
            <p:cNvCxnSpPr>
              <a:stCxn id="15" idx="1"/>
            </p:cNvCxnSpPr>
            <p:nvPr/>
          </p:nvCxnSpPr>
          <p:spPr>
            <a:xfrm flipH="1" flipV="1">
              <a:off x="4768711" y="3917518"/>
              <a:ext cx="552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 name="Elbow Connector 16"/>
          <p:cNvCxnSpPr>
            <a:endCxn id="9" idx="1"/>
          </p:cNvCxnSpPr>
          <p:nvPr/>
        </p:nvCxnSpPr>
        <p:spPr>
          <a:xfrm rot="16200000" flipH="1">
            <a:off x="432694" y="2734260"/>
            <a:ext cx="614635" cy="3044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335623" y="2579169"/>
            <a:ext cx="576086" cy="1847231"/>
            <a:chOff x="1348703" y="1793517"/>
            <a:chExt cx="576086" cy="817866"/>
          </a:xfrm>
        </p:grpSpPr>
        <p:cxnSp>
          <p:nvCxnSpPr>
            <p:cNvPr id="19" name="Straight Arrow Connector 18"/>
            <p:cNvCxnSpPr/>
            <p:nvPr/>
          </p:nvCxnSpPr>
          <p:spPr>
            <a:xfrm>
              <a:off x="1348703" y="2611383"/>
              <a:ext cx="576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48703" y="1793517"/>
              <a:ext cx="0" cy="81786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a:off x="3104520" y="1798628"/>
            <a:ext cx="543109" cy="454075"/>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59992" y="1929985"/>
            <a:ext cx="317069" cy="320814"/>
          </a:xfrm>
          <a:prstGeom prst="rect">
            <a:avLst/>
          </a:prstGeom>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flipH="1">
            <a:off x="2615463" y="1798619"/>
            <a:ext cx="543114" cy="454076"/>
          </a:xfrm>
          <a:prstGeom prst="rect">
            <a:avLst/>
          </a:prstGeom>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flipV="1">
            <a:off x="2100857" y="1798631"/>
            <a:ext cx="543112" cy="454076"/>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08006" y="1929985"/>
            <a:ext cx="317069" cy="320814"/>
          </a:xfrm>
          <a:prstGeom prst="rect">
            <a:avLst/>
          </a:prstGeom>
        </p:spPr>
      </p:pic>
      <p:sp>
        <p:nvSpPr>
          <p:cNvPr id="27" name="TextBox 26"/>
          <p:cNvSpPr txBox="1"/>
          <p:nvPr/>
        </p:nvSpPr>
        <p:spPr>
          <a:xfrm>
            <a:off x="2044135" y="2271392"/>
            <a:ext cx="1859749" cy="307776"/>
          </a:xfrm>
          <a:prstGeom prst="rect">
            <a:avLst/>
          </a:prstGeom>
          <a:noFill/>
        </p:spPr>
        <p:txBody>
          <a:bodyPr wrap="square" rtlCol="0">
            <a:spAutoFit/>
          </a:bodyPr>
          <a:lstStyle/>
          <a:p>
            <a:r>
              <a:rPr lang="en-US" sz="1400" dirty="0" smtClean="0">
                <a:solidFill>
                  <a:schemeClr val="bg1">
                    <a:lumMod val="50000"/>
                  </a:schemeClr>
                </a:solidFill>
                <a:latin typeface="Arial Narrow" panose="020B0606020202030204" pitchFamily="34" charset="0"/>
              </a:rPr>
              <a:t>Environmental Resources</a:t>
            </a:r>
            <a:endParaRPr lang="en-US" sz="1400" dirty="0">
              <a:solidFill>
                <a:schemeClr val="bg1">
                  <a:lumMod val="50000"/>
                </a:schemeClr>
              </a:solidFill>
              <a:latin typeface="Arial Narrow" panose="020B0606020202030204" pitchFamily="34" charset="0"/>
            </a:endParaRPr>
          </a:p>
        </p:txBody>
      </p:sp>
      <p:sp>
        <p:nvSpPr>
          <p:cNvPr id="28" name="TextBox 27"/>
          <p:cNvSpPr txBox="1"/>
          <p:nvPr/>
        </p:nvSpPr>
        <p:spPr>
          <a:xfrm>
            <a:off x="115245" y="2271393"/>
            <a:ext cx="1797759" cy="307775"/>
          </a:xfrm>
          <a:prstGeom prst="rect">
            <a:avLst/>
          </a:prstGeom>
          <a:noFill/>
        </p:spPr>
        <p:txBody>
          <a:bodyPr wrap="square" rtlCol="0">
            <a:spAutoFit/>
          </a:bodyPr>
          <a:lstStyle/>
          <a:p>
            <a:r>
              <a:rPr lang="en-US" sz="1400" dirty="0" smtClean="0">
                <a:solidFill>
                  <a:schemeClr val="bg1">
                    <a:lumMod val="50000"/>
                  </a:schemeClr>
                </a:solidFill>
                <a:latin typeface="Arial Narrow" panose="020B0606020202030204" pitchFamily="34" charset="0"/>
              </a:rPr>
              <a:t>Mission  Requirements</a:t>
            </a:r>
            <a:endParaRPr lang="en-US" sz="1400" dirty="0">
              <a:solidFill>
                <a:schemeClr val="bg1">
                  <a:lumMod val="50000"/>
                </a:schemeClr>
              </a:solidFill>
              <a:latin typeface="Arial Narrow" panose="020B0606020202030204" pitchFamily="34" charset="0"/>
            </a:endParaRPr>
          </a:p>
        </p:txBody>
      </p:sp>
      <p:sp>
        <p:nvSpPr>
          <p:cNvPr id="31" name="Rectangle 30"/>
          <p:cNvSpPr/>
          <p:nvPr/>
        </p:nvSpPr>
        <p:spPr>
          <a:xfrm>
            <a:off x="115245" y="1754113"/>
            <a:ext cx="3788639" cy="82505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079310" y="2816287"/>
            <a:ext cx="3258918" cy="136482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Mission requirement and resources same as expected by baseline  application: deploy and run</a:t>
            </a:r>
          </a:p>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Requirement and resources are different: deploy with the new requirement and resource configuration, and run</a:t>
            </a:r>
          </a:p>
        </p:txBody>
      </p:sp>
      <p:sp>
        <p:nvSpPr>
          <p:cNvPr id="35" name="Flowchart: Magnetic Disk 34"/>
          <p:cNvSpPr/>
          <p:nvPr/>
        </p:nvSpPr>
        <p:spPr>
          <a:xfrm>
            <a:off x="4511427" y="4760710"/>
            <a:ext cx="607773" cy="304098"/>
          </a:xfrm>
          <a:prstGeom prst="flowChartMagneticDisk">
            <a:avLst/>
          </a:prstGeom>
          <a:solidFill>
            <a:srgbClr val="659F6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293224" y="5390508"/>
            <a:ext cx="1590000" cy="407004"/>
          </a:xfrm>
          <a:prstGeom prst="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Invoke DAS</a:t>
            </a:r>
          </a:p>
        </p:txBody>
      </p:sp>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58795" y="1212005"/>
            <a:ext cx="331200" cy="497574"/>
          </a:xfrm>
          <a:prstGeom prst="rect">
            <a:avLst/>
          </a:prstGeom>
        </p:spPr>
      </p:pic>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811195" y="1364405"/>
            <a:ext cx="331200" cy="497574"/>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63595" y="1516805"/>
            <a:ext cx="331200" cy="4975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202106" y="1269179"/>
            <a:ext cx="468892" cy="628331"/>
          </a:xfrm>
          <a:prstGeom prst="rect">
            <a:avLst/>
          </a:prstGeom>
        </p:spPr>
      </p:pic>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360" y="1191776"/>
            <a:ext cx="1685883" cy="1002533"/>
          </a:xfrm>
          <a:prstGeom prst="rect">
            <a:avLst/>
          </a:prstGeom>
        </p:spPr>
      </p:pic>
      <p:sp>
        <p:nvSpPr>
          <p:cNvPr id="75" name="TextBox 74"/>
          <p:cNvSpPr txBox="1"/>
          <p:nvPr/>
        </p:nvSpPr>
        <p:spPr>
          <a:xfrm>
            <a:off x="6447195" y="1636397"/>
            <a:ext cx="1785600" cy="307777"/>
          </a:xfrm>
          <a:prstGeom prst="rect">
            <a:avLst/>
          </a:prstGeom>
          <a:noFill/>
        </p:spPr>
        <p:txBody>
          <a:bodyPr wrap="square" rtlCol="0">
            <a:spAutoFit/>
          </a:bodyPr>
          <a:lstStyle/>
          <a:p>
            <a:r>
              <a:rPr lang="en-US" sz="1400" dirty="0" smtClean="0"/>
              <a:t>Emulated Network</a:t>
            </a:r>
            <a:endParaRPr lang="en-US" sz="1400" dirty="0"/>
          </a:p>
        </p:txBody>
      </p:sp>
      <p:grpSp>
        <p:nvGrpSpPr>
          <p:cNvPr id="90" name="Group 89"/>
          <p:cNvGrpSpPr/>
          <p:nvPr/>
        </p:nvGrpSpPr>
        <p:grpSpPr>
          <a:xfrm>
            <a:off x="6422160" y="4086451"/>
            <a:ext cx="2698303" cy="1884712"/>
            <a:chOff x="-62538" y="1104519"/>
            <a:chExt cx="2698303" cy="1884712"/>
          </a:xfrm>
        </p:grpSpPr>
        <p:grpSp>
          <p:nvGrpSpPr>
            <p:cNvPr id="76" name="Group 75"/>
            <p:cNvGrpSpPr/>
            <p:nvPr/>
          </p:nvGrpSpPr>
          <p:grpSpPr>
            <a:xfrm>
              <a:off x="100989" y="1730629"/>
              <a:ext cx="2534776" cy="843242"/>
              <a:chOff x="915701" y="3693160"/>
              <a:chExt cx="2534776" cy="843242"/>
            </a:xfrm>
          </p:grpSpPr>
          <p:sp>
            <p:nvSpPr>
              <p:cNvPr id="77" name="Parallelogram 76"/>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78" name="Parallelogram 77"/>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79" name="Parallelogram 78"/>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80" name="Cube 79"/>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81" name="TextBox 80"/>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2"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3" name="Rectangle 82"/>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4" name="Rectangle 83"/>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5" name="Rectangle 84"/>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6" name="TextBox 85"/>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a:solidFill>
                    <a:schemeClr val="bg1">
                      <a:lumMod val="50000"/>
                    </a:schemeClr>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DAS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7" name="Rectangle 86"/>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8" name="Rectangle 87"/>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9" name="Rectangle 88"/>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91" name="Rounded Rectangular Callout 90"/>
          <p:cNvSpPr/>
          <p:nvPr/>
        </p:nvSpPr>
        <p:spPr>
          <a:xfrm>
            <a:off x="7348649" y="3558288"/>
            <a:ext cx="1128901" cy="399111"/>
          </a:xfrm>
          <a:prstGeom prst="wedgeRoundRectCallout">
            <a:avLst>
              <a:gd name="adj1" fmla="val -11904"/>
              <a:gd name="adj2" fmla="val 12022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Triple Store</a:t>
            </a:r>
            <a:endParaRPr lang="en-US" sz="1400" dirty="0">
              <a:solidFill>
                <a:schemeClr val="tx1"/>
              </a:solidFill>
            </a:endParaRPr>
          </a:p>
        </p:txBody>
      </p:sp>
      <p:cxnSp>
        <p:nvCxnSpPr>
          <p:cNvPr id="93" name="Elbow Connector 92"/>
          <p:cNvCxnSpPr>
            <a:stCxn id="10" idx="3"/>
            <a:endCxn id="36" idx="1"/>
          </p:cNvCxnSpPr>
          <p:nvPr/>
        </p:nvCxnSpPr>
        <p:spPr>
          <a:xfrm>
            <a:off x="2429365" y="4464441"/>
            <a:ext cx="863859" cy="1129569"/>
          </a:xfrm>
          <a:prstGeom prst="bentConnector3">
            <a:avLst>
              <a:gd name="adj1" fmla="val 50000"/>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36" idx="3"/>
          </p:cNvCxnSpPr>
          <p:nvPr/>
        </p:nvCxnSpPr>
        <p:spPr>
          <a:xfrm flipV="1">
            <a:off x="4883224" y="5322427"/>
            <a:ext cx="1633582" cy="271583"/>
          </a:xfrm>
          <a:prstGeom prst="bentConnector3">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p:nvPr/>
        </p:nvCxnSpPr>
        <p:spPr>
          <a:xfrm>
            <a:off x="5411337" y="4883950"/>
            <a:ext cx="1035858" cy="223941"/>
          </a:xfrm>
          <a:prstGeom prst="bentConnector3">
            <a:avLst/>
          </a:prstGeom>
          <a:ln>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Elbow Connector 101"/>
          <p:cNvCxnSpPr/>
          <p:nvPr/>
        </p:nvCxnSpPr>
        <p:spPr>
          <a:xfrm rot="16200000" flipV="1">
            <a:off x="5750498" y="3389481"/>
            <a:ext cx="2188614" cy="260212"/>
          </a:xfrm>
          <a:prstGeom prst="bentConnector3">
            <a:avLst/>
          </a:prstGeom>
          <a:ln>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Elbow Connector 103"/>
          <p:cNvCxnSpPr>
            <a:endCxn id="32" idx="1"/>
          </p:cNvCxnSpPr>
          <p:nvPr/>
        </p:nvCxnSpPr>
        <p:spPr>
          <a:xfrm>
            <a:off x="2206689" y="3189224"/>
            <a:ext cx="872621" cy="309473"/>
          </a:xfrm>
          <a:prstGeom prst="bentConnector3">
            <a:avLst>
              <a:gd name="adj1" fmla="val 6955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Elbow Connector 106"/>
          <p:cNvCxnSpPr>
            <a:endCxn id="32" idx="2"/>
          </p:cNvCxnSpPr>
          <p:nvPr/>
        </p:nvCxnSpPr>
        <p:spPr>
          <a:xfrm rot="5400000" flipH="1" flipV="1">
            <a:off x="4393705" y="4298830"/>
            <a:ext cx="432787" cy="19734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32" idx="0"/>
          </p:cNvCxnSpPr>
          <p:nvPr/>
        </p:nvCxnSpPr>
        <p:spPr>
          <a:xfrm rot="5400000" flipH="1" flipV="1">
            <a:off x="5254760" y="1641688"/>
            <a:ext cx="628608" cy="17205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5195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Tech Transition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33</a:t>
            </a:fld>
            <a:endParaRPr lang="en-US"/>
          </a:p>
        </p:txBody>
      </p:sp>
    </p:spTree>
    <p:extLst>
      <p:ext uri="{BB962C8B-B14F-4D97-AF65-F5344CB8AC3E}">
        <p14:creationId xmlns:p14="http://schemas.microsoft.com/office/powerpoint/2010/main" val="30463893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7"/>
          <p:cNvGrpSpPr/>
          <p:nvPr/>
        </p:nvGrpSpPr>
        <p:grpSpPr>
          <a:xfrm>
            <a:off x="201706" y="3481330"/>
            <a:ext cx="2312894" cy="2569845"/>
            <a:chOff x="201706" y="3402106"/>
            <a:chExt cx="2312894" cy="2649070"/>
          </a:xfrm>
          <a:solidFill>
            <a:srgbClr val="00B050">
              <a:alpha val="50196"/>
            </a:srgbClr>
          </a:solidFill>
        </p:grpSpPr>
        <p:sp>
          <p:nvSpPr>
            <p:cNvPr id="46" name="Rounded Rectangle 45"/>
            <p:cNvSpPr/>
            <p:nvPr/>
          </p:nvSpPr>
          <p:spPr bwMode="auto">
            <a:xfrm>
              <a:off x="201706" y="3402106"/>
              <a:ext cx="2312894" cy="26490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64" name="TextBox 63"/>
            <p:cNvSpPr txBox="1"/>
            <p:nvPr/>
          </p:nvSpPr>
          <p:spPr>
            <a:xfrm>
              <a:off x="350543" y="5640965"/>
              <a:ext cx="2062152" cy="380718"/>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grpSp>
      <p:grpSp>
        <p:nvGrpSpPr>
          <p:cNvPr id="4" name="Group 65"/>
          <p:cNvGrpSpPr/>
          <p:nvPr/>
        </p:nvGrpSpPr>
        <p:grpSpPr>
          <a:xfrm>
            <a:off x="161364" y="510988"/>
            <a:ext cx="8740588" cy="2860173"/>
            <a:chOff x="161364" y="510988"/>
            <a:chExt cx="8740588" cy="2944905"/>
          </a:xfr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p:grpSpPr>
        <p:sp>
          <p:nvSpPr>
            <p:cNvPr id="43" name="Rounded Rectangle 42"/>
            <p:cNvSpPr/>
            <p:nvPr/>
          </p:nvSpPr>
          <p:spPr bwMode="auto">
            <a:xfrm>
              <a:off x="161364" y="510988"/>
              <a:ext cx="8740588" cy="2944905"/>
            </a:xfrm>
            <a:prstGeom prst="roundRect">
              <a:avLst/>
            </a:prstGeom>
            <a:grp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0" name="TextBox 59"/>
            <p:cNvSpPr txBox="1"/>
            <p:nvPr/>
          </p:nvSpPr>
          <p:spPr>
            <a:xfrm>
              <a:off x="375493" y="592752"/>
              <a:ext cx="2210503" cy="380273"/>
            </a:xfrm>
            <a:prstGeom prst="rect">
              <a:avLst/>
            </a:prstGeom>
            <a:grp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grpSp>
      <p:grpSp>
        <p:nvGrpSpPr>
          <p:cNvPr id="5" name="Group 66"/>
          <p:cNvGrpSpPr/>
          <p:nvPr/>
        </p:nvGrpSpPr>
        <p:grpSpPr>
          <a:xfrm>
            <a:off x="2622014" y="3469341"/>
            <a:ext cx="6253044" cy="2595283"/>
            <a:chOff x="2622014" y="3469341"/>
            <a:chExt cx="6253044" cy="2595283"/>
          </a:xfr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p:grpSpPr>
        <p:sp>
          <p:nvSpPr>
            <p:cNvPr id="45" name="Rounded Rectangle 44"/>
            <p:cNvSpPr/>
            <p:nvPr/>
          </p:nvSpPr>
          <p:spPr bwMode="auto">
            <a:xfrm>
              <a:off x="2622014" y="3469341"/>
              <a:ext cx="6253044" cy="2595283"/>
            </a:xfrm>
            <a:prstGeom prst="roundRect">
              <a:avLst/>
            </a:prstGeom>
            <a:grp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63" name="TextBox 62"/>
            <p:cNvSpPr txBox="1"/>
            <p:nvPr/>
          </p:nvSpPr>
          <p:spPr>
            <a:xfrm>
              <a:off x="6230024" y="5629087"/>
              <a:ext cx="2345662" cy="369332"/>
            </a:xfrm>
            <a:prstGeom prst="rect">
              <a:avLst/>
            </a:prstGeom>
            <a:grp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grpSp>
      <p:sp>
        <p:nvSpPr>
          <p:cNvPr id="24577" name="Title 1"/>
          <p:cNvSpPr>
            <a:spLocks noGrp="1"/>
          </p:cNvSpPr>
          <p:nvPr>
            <p:ph type="title"/>
          </p:nvPr>
        </p:nvSpPr>
        <p:spPr>
          <a:xfrm>
            <a:off x="198673" y="138615"/>
            <a:ext cx="8843727" cy="252299"/>
          </a:xfrm>
        </p:spPr>
        <p:txBody>
          <a:bodyPr/>
          <a:lstStyle/>
          <a:p>
            <a:r>
              <a:rPr lang="en-US" sz="2000" dirty="0" err="1" smtClean="0"/>
              <a:t>ConOps</a:t>
            </a:r>
            <a:r>
              <a:rPr lang="en-US" sz="2000" dirty="0" smtClean="0"/>
              <a:t>: “Boots-on-the-ground” – Mission Activities at the Tactical Edge</a:t>
            </a:r>
          </a:p>
        </p:txBody>
      </p:sp>
      <p:pic>
        <p:nvPicPr>
          <p:cNvPr id="24581" name="Picture 5"/>
          <p:cNvPicPr>
            <a:picLocks noChangeAspect="1" noChangeArrowheads="1"/>
          </p:cNvPicPr>
          <p:nvPr/>
        </p:nvPicPr>
        <p:blipFill>
          <a:blip r:embed="rId3" cstate="print"/>
          <a:srcRect/>
          <a:stretch>
            <a:fillRect/>
          </a:stretch>
        </p:blipFill>
        <p:spPr bwMode="auto">
          <a:xfrm>
            <a:off x="3549340" y="274602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6" name="Group 47"/>
          <p:cNvGrpSpPr/>
          <p:nvPr/>
        </p:nvGrpSpPr>
        <p:grpSpPr>
          <a:xfrm>
            <a:off x="3901530" y="1066800"/>
            <a:ext cx="1600200" cy="1341146"/>
            <a:chOff x="3352800" y="838200"/>
            <a:chExt cx="1967945" cy="1798346"/>
          </a:xfrm>
        </p:grpSpPr>
        <p:grpSp>
          <p:nvGrpSpPr>
            <p:cNvPr id="7" name="Group 27"/>
            <p:cNvGrpSpPr/>
            <p:nvPr/>
          </p:nvGrpSpPr>
          <p:grpSpPr>
            <a:xfrm>
              <a:off x="3810000" y="1219200"/>
              <a:ext cx="1373778" cy="1417346"/>
              <a:chOff x="2838301" y="381000"/>
              <a:chExt cx="1373778" cy="1417346"/>
            </a:xfrm>
          </p:grpSpPr>
          <p:pic>
            <p:nvPicPr>
              <p:cNvPr id="1026" name="Picture 2"/>
              <p:cNvPicPr>
                <a:picLocks noChangeAspect="1" noChangeArrowheads="1"/>
              </p:cNvPicPr>
              <p:nvPr/>
            </p:nvPicPr>
            <p:blipFill>
              <a:blip r:embed="rId4" cstate="print"/>
              <a:srcRect/>
              <a:stretch>
                <a:fillRect/>
              </a:stretch>
            </p:blipFill>
            <p:spPr bwMode="auto">
              <a:xfrm>
                <a:off x="3048000" y="381000"/>
                <a:ext cx="838200" cy="670560"/>
              </a:xfrm>
              <a:prstGeom prst="rect">
                <a:avLst/>
              </a:prstGeom>
              <a:noFill/>
              <a:ln w="9525">
                <a:noFill/>
                <a:miter lim="800000"/>
                <a:headEnd/>
                <a:tailEnd/>
              </a:ln>
            </p:spPr>
          </p:pic>
          <p:pic>
            <p:nvPicPr>
              <p:cNvPr id="24" name="Picture 6"/>
              <p:cNvPicPr>
                <a:picLocks noChangeAspect="1" noChangeArrowheads="1"/>
              </p:cNvPicPr>
              <p:nvPr/>
            </p:nvPicPr>
            <p:blipFill>
              <a:blip r:embed="rId5" cstate="print"/>
              <a:srcRect/>
              <a:stretch>
                <a:fillRect/>
              </a:stretch>
            </p:blipFill>
            <p:spPr bwMode="auto">
              <a:xfrm>
                <a:off x="3200400" y="990600"/>
                <a:ext cx="1011679" cy="807746"/>
              </a:xfrm>
              <a:prstGeom prst="rect">
                <a:avLst/>
              </a:prstGeom>
              <a:noFill/>
              <a:ln w="9525">
                <a:noFill/>
                <a:miter lim="800000"/>
                <a:headEnd/>
                <a:tailEnd/>
              </a:ln>
            </p:spPr>
          </p:pic>
          <p:pic>
            <p:nvPicPr>
              <p:cNvPr id="25" name="Picture 2"/>
              <p:cNvPicPr>
                <a:picLocks noChangeAspect="1" noChangeArrowheads="1"/>
              </p:cNvPicPr>
              <p:nvPr/>
            </p:nvPicPr>
            <p:blipFill>
              <a:blip r:embed="rId6"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8" name="Group 38"/>
            <p:cNvGrpSpPr/>
            <p:nvPr/>
          </p:nvGrpSpPr>
          <p:grpSpPr>
            <a:xfrm>
              <a:off x="3352800" y="838200"/>
              <a:ext cx="930771" cy="1184782"/>
              <a:chOff x="349250" y="2023068"/>
              <a:chExt cx="930771" cy="1184782"/>
            </a:xfrm>
          </p:grpSpPr>
          <p:pic>
            <p:nvPicPr>
              <p:cNvPr id="30" name="Picture 7"/>
              <p:cNvPicPr>
                <a:picLocks noChangeAspect="1" noChangeArrowheads="1"/>
              </p:cNvPicPr>
              <p:nvPr/>
            </p:nvPicPr>
            <p:blipFill>
              <a:blip r:embed="rId7" cstate="print"/>
              <a:srcRect/>
              <a:stretch>
                <a:fillRect/>
              </a:stretch>
            </p:blipFill>
            <p:spPr bwMode="auto">
              <a:xfrm>
                <a:off x="349250" y="2393037"/>
                <a:ext cx="456604" cy="571202"/>
              </a:xfrm>
              <a:prstGeom prst="rect">
                <a:avLst/>
              </a:prstGeom>
              <a:noFill/>
              <a:ln w="9525">
                <a:noFill/>
                <a:miter lim="800000"/>
                <a:headEnd/>
                <a:tailEnd/>
              </a:ln>
            </p:spPr>
          </p:pic>
          <p:pic>
            <p:nvPicPr>
              <p:cNvPr id="31" name="Picture 8"/>
              <p:cNvPicPr>
                <a:picLocks noChangeAspect="1" noChangeArrowheads="1"/>
              </p:cNvPicPr>
              <p:nvPr/>
            </p:nvPicPr>
            <p:blipFill>
              <a:blip r:embed="rId8" cstate="print"/>
              <a:srcRect/>
              <a:stretch>
                <a:fillRect/>
              </a:stretch>
            </p:blipFill>
            <p:spPr bwMode="auto">
              <a:xfrm>
                <a:off x="568772" y="2682077"/>
                <a:ext cx="348307" cy="525773"/>
              </a:xfrm>
              <a:prstGeom prst="rect">
                <a:avLst/>
              </a:prstGeom>
              <a:noFill/>
              <a:ln w="9525">
                <a:noFill/>
                <a:miter lim="800000"/>
                <a:headEnd/>
                <a:tailEnd/>
              </a:ln>
            </p:spPr>
          </p:pic>
          <p:pic>
            <p:nvPicPr>
              <p:cNvPr id="32" name="Picture 9"/>
              <p:cNvPicPr>
                <a:picLocks noChangeAspect="1" noChangeArrowheads="1"/>
              </p:cNvPicPr>
              <p:nvPr/>
            </p:nvPicPr>
            <p:blipFill>
              <a:blip r:embed="rId9" cstate="print"/>
              <a:srcRect/>
              <a:stretch>
                <a:fillRect/>
              </a:stretch>
            </p:blipFill>
            <p:spPr bwMode="auto">
              <a:xfrm>
                <a:off x="697558" y="2023068"/>
                <a:ext cx="582463" cy="662126"/>
              </a:xfrm>
              <a:prstGeom prst="rect">
                <a:avLst/>
              </a:prstGeom>
              <a:noFill/>
              <a:ln w="9525">
                <a:noFill/>
                <a:miter lim="800000"/>
                <a:headEnd/>
                <a:tailEnd/>
              </a:ln>
            </p:spPr>
          </p:pic>
        </p:grpSp>
        <p:pic>
          <p:nvPicPr>
            <p:cNvPr id="41" name="Picture 40" descr="ChasingScott4.bmp"/>
            <p:cNvPicPr/>
            <p:nvPr/>
          </p:nvPicPr>
          <p:blipFill>
            <a:blip r:embed="rId10" cstate="print"/>
            <a:srcRect l="4546" r="4546"/>
            <a:stretch>
              <a:fillRect/>
            </a:stretch>
          </p:blipFill>
          <p:spPr bwMode="gray">
            <a:xfrm>
              <a:off x="4419600" y="838200"/>
              <a:ext cx="901145" cy="589351"/>
            </a:xfrm>
            <a:prstGeom prst="rect">
              <a:avLst/>
            </a:prstGeom>
            <a:noFill/>
            <a:ln w="9525">
              <a:noFill/>
              <a:miter lim="800000"/>
              <a:headEnd/>
              <a:tailEnd/>
            </a:ln>
          </p:spPr>
        </p:pic>
        <p:pic>
          <p:nvPicPr>
            <p:cNvPr id="47" name="Picture 7" descr="C:\Documents and Settings\ejm\Local Settings\Temporary Internet Files\Content.IE5\LJBM0CLU\MC900329964[1].wmf"/>
            <p:cNvPicPr>
              <a:picLocks noChangeAspect="1" noChangeArrowheads="1"/>
            </p:cNvPicPr>
            <p:nvPr/>
          </p:nvPicPr>
          <p:blipFill>
            <a:blip r:embed="rId11" cstate="print"/>
            <a:srcRect/>
            <a:stretch>
              <a:fillRect/>
            </a:stretch>
          </p:blipFill>
          <p:spPr bwMode="auto">
            <a:xfrm>
              <a:off x="4876800" y="1371600"/>
              <a:ext cx="347678" cy="488307"/>
            </a:xfrm>
            <a:prstGeom prst="rect">
              <a:avLst/>
            </a:prstGeom>
            <a:noFill/>
          </p:spPr>
        </p:pic>
      </p:grpSp>
      <p:grpSp>
        <p:nvGrpSpPr>
          <p:cNvPr id="9" name="Group 50"/>
          <p:cNvGrpSpPr/>
          <p:nvPr/>
        </p:nvGrpSpPr>
        <p:grpSpPr>
          <a:xfrm>
            <a:off x="6175473" y="2943397"/>
            <a:ext cx="1356029" cy="1059590"/>
            <a:chOff x="6477000" y="1219200"/>
            <a:chExt cx="1356029" cy="1059590"/>
          </a:xfrm>
        </p:grpSpPr>
        <p:pic>
          <p:nvPicPr>
            <p:cNvPr id="44" name="Picture 8"/>
            <p:cNvPicPr>
              <a:picLocks noChangeAspect="1" noChangeArrowheads="1"/>
            </p:cNvPicPr>
            <p:nvPr/>
          </p:nvPicPr>
          <p:blipFill>
            <a:blip r:embed="rId8" cstate="print"/>
            <a:srcRect/>
            <a:stretch>
              <a:fillRect/>
            </a:stretch>
          </p:blipFill>
          <p:spPr bwMode="auto">
            <a:xfrm>
              <a:off x="6477000" y="1295400"/>
              <a:ext cx="348307" cy="525773"/>
            </a:xfrm>
            <a:prstGeom prst="rect">
              <a:avLst/>
            </a:prstGeom>
            <a:noFill/>
            <a:ln w="9525">
              <a:noFill/>
              <a:miter lim="800000"/>
              <a:headEnd/>
              <a:tailEnd/>
            </a:ln>
          </p:spPr>
        </p:pic>
        <p:pic>
          <p:nvPicPr>
            <p:cNvPr id="49" name="Picture 6"/>
            <p:cNvPicPr>
              <a:picLocks noChangeAspect="1" noChangeArrowheads="1"/>
            </p:cNvPicPr>
            <p:nvPr/>
          </p:nvPicPr>
          <p:blipFill>
            <a:blip r:embed="rId5" cstate="print"/>
            <a:srcRect/>
            <a:stretch>
              <a:fillRect/>
            </a:stretch>
          </p:blipFill>
          <p:spPr bwMode="auto">
            <a:xfrm>
              <a:off x="7010400" y="1676400"/>
              <a:ext cx="822629" cy="602390"/>
            </a:xfrm>
            <a:prstGeom prst="rect">
              <a:avLst/>
            </a:prstGeom>
            <a:noFill/>
            <a:ln w="9525">
              <a:noFill/>
              <a:miter lim="800000"/>
              <a:headEnd/>
              <a:tailEnd/>
            </a:ln>
          </p:spPr>
        </p:pic>
        <p:pic>
          <p:nvPicPr>
            <p:cNvPr id="50" name="Picture 49" descr="ChasingScott4.bmp"/>
            <p:cNvPicPr/>
            <p:nvPr/>
          </p:nvPicPr>
          <p:blipFill>
            <a:blip r:embed="rId10" cstate="print"/>
            <a:srcRect l="4546" r="4546"/>
            <a:stretch>
              <a:fillRect/>
            </a:stretch>
          </p:blipFill>
          <p:spPr bwMode="gray">
            <a:xfrm>
              <a:off x="6858000" y="1219200"/>
              <a:ext cx="732750" cy="439518"/>
            </a:xfrm>
            <a:prstGeom prst="rect">
              <a:avLst/>
            </a:prstGeom>
            <a:noFill/>
            <a:ln w="9525">
              <a:noFill/>
              <a:miter lim="800000"/>
              <a:headEnd/>
              <a:tailEnd/>
            </a:ln>
          </p:spPr>
        </p:pic>
      </p:grpSp>
      <p:pic>
        <p:nvPicPr>
          <p:cNvPr id="1029" name="Picture 5"/>
          <p:cNvPicPr>
            <a:picLocks noChangeAspect="1" noChangeArrowheads="1"/>
          </p:cNvPicPr>
          <p:nvPr/>
        </p:nvPicPr>
        <p:blipFill>
          <a:blip r:embed="rId12" cstate="print"/>
          <a:srcRect/>
          <a:stretch>
            <a:fillRect/>
          </a:stretch>
        </p:blipFill>
        <p:spPr bwMode="auto">
          <a:xfrm>
            <a:off x="4934784" y="2028240"/>
            <a:ext cx="668755" cy="438150"/>
          </a:xfrm>
          <a:prstGeom prst="rect">
            <a:avLst/>
          </a:prstGeom>
          <a:noFill/>
          <a:ln w="9525">
            <a:noFill/>
            <a:miter lim="800000"/>
            <a:headEnd/>
            <a:tailEnd/>
          </a:ln>
        </p:spPr>
      </p:pic>
      <p:pic>
        <p:nvPicPr>
          <p:cNvPr id="1030" name="Picture 6"/>
          <p:cNvPicPr>
            <a:picLocks noChangeAspect="1" noChangeArrowheads="1"/>
          </p:cNvPicPr>
          <p:nvPr/>
        </p:nvPicPr>
        <p:blipFill>
          <a:blip r:embed="rId13" cstate="print"/>
          <a:srcRect/>
          <a:stretch>
            <a:fillRect/>
          </a:stretch>
        </p:blipFill>
        <p:spPr bwMode="auto">
          <a:xfrm>
            <a:off x="3636078" y="2074996"/>
            <a:ext cx="651642" cy="377952"/>
          </a:xfrm>
          <a:prstGeom prst="rect">
            <a:avLst/>
          </a:prstGeom>
          <a:noFill/>
          <a:ln w="9525">
            <a:noFill/>
            <a:miter lim="800000"/>
            <a:headEnd/>
            <a:tailEnd/>
          </a:ln>
        </p:spPr>
      </p:pic>
      <p:grpSp>
        <p:nvGrpSpPr>
          <p:cNvPr id="10" name="Group 56"/>
          <p:cNvGrpSpPr/>
          <p:nvPr/>
        </p:nvGrpSpPr>
        <p:grpSpPr>
          <a:xfrm>
            <a:off x="3874287" y="4276088"/>
            <a:ext cx="1667130" cy="971839"/>
            <a:chOff x="6573327" y="2874139"/>
            <a:chExt cx="2018104" cy="1063178"/>
          </a:xfrm>
        </p:grpSpPr>
        <p:pic>
          <p:nvPicPr>
            <p:cNvPr id="53" name="Picture 6"/>
            <p:cNvPicPr>
              <a:picLocks noChangeAspect="1" noChangeArrowheads="1"/>
            </p:cNvPicPr>
            <p:nvPr/>
          </p:nvPicPr>
          <p:blipFill>
            <a:blip r:embed="rId14" cstate="print"/>
            <a:srcRect/>
            <a:stretch>
              <a:fillRect/>
            </a:stretch>
          </p:blipFill>
          <p:spPr bwMode="auto">
            <a:xfrm>
              <a:off x="7239000" y="3352800"/>
              <a:ext cx="914400" cy="530352"/>
            </a:xfrm>
            <a:prstGeom prst="rect">
              <a:avLst/>
            </a:prstGeom>
            <a:noFill/>
            <a:ln w="9525">
              <a:noFill/>
              <a:miter lim="800000"/>
              <a:headEnd/>
              <a:tailEnd/>
            </a:ln>
          </p:spPr>
        </p:pic>
        <p:pic>
          <p:nvPicPr>
            <p:cNvPr id="1031" name="Picture 7"/>
            <p:cNvPicPr>
              <a:picLocks noChangeAspect="1" noChangeArrowheads="1"/>
            </p:cNvPicPr>
            <p:nvPr/>
          </p:nvPicPr>
          <p:blipFill>
            <a:blip r:embed="rId15" cstate="print"/>
            <a:srcRect/>
            <a:stretch>
              <a:fillRect/>
            </a:stretch>
          </p:blipFill>
          <p:spPr bwMode="auto">
            <a:xfrm>
              <a:off x="6573327" y="2971800"/>
              <a:ext cx="609600" cy="835025"/>
            </a:xfrm>
            <a:prstGeom prst="rect">
              <a:avLst/>
            </a:prstGeom>
            <a:noFill/>
            <a:ln w="9525">
              <a:noFill/>
              <a:miter lim="800000"/>
              <a:headEnd/>
              <a:tailEnd/>
            </a:ln>
          </p:spPr>
        </p:pic>
        <p:pic>
          <p:nvPicPr>
            <p:cNvPr id="54" name="Picture 3"/>
            <p:cNvPicPr>
              <a:picLocks noChangeAspect="1" noChangeArrowheads="1"/>
            </p:cNvPicPr>
            <p:nvPr/>
          </p:nvPicPr>
          <p:blipFill>
            <a:blip r:embed="rId16" cstate="print"/>
            <a:srcRect/>
            <a:stretch>
              <a:fillRect/>
            </a:stretch>
          </p:blipFill>
          <p:spPr bwMode="auto">
            <a:xfrm>
              <a:off x="7222319" y="3022918"/>
              <a:ext cx="685799" cy="914399"/>
            </a:xfrm>
            <a:prstGeom prst="rect">
              <a:avLst/>
            </a:prstGeom>
            <a:noFill/>
            <a:ln w="9525">
              <a:noFill/>
              <a:miter lim="800000"/>
              <a:headEnd/>
              <a:tailEnd/>
            </a:ln>
          </p:spPr>
        </p:pic>
        <p:pic>
          <p:nvPicPr>
            <p:cNvPr id="1032" name="Picture 8"/>
            <p:cNvPicPr>
              <a:picLocks noChangeAspect="1" noChangeArrowheads="1"/>
            </p:cNvPicPr>
            <p:nvPr/>
          </p:nvPicPr>
          <p:blipFill>
            <a:blip r:embed="rId17" cstate="print"/>
            <a:srcRect/>
            <a:stretch>
              <a:fillRect/>
            </a:stretch>
          </p:blipFill>
          <p:spPr bwMode="auto">
            <a:xfrm>
              <a:off x="7731573" y="2874139"/>
              <a:ext cx="714375" cy="859542"/>
            </a:xfrm>
            <a:prstGeom prst="rect">
              <a:avLst/>
            </a:prstGeom>
            <a:noFill/>
            <a:ln w="9525">
              <a:noFill/>
              <a:miter lim="800000"/>
              <a:headEnd/>
              <a:tailEnd/>
            </a:ln>
          </p:spPr>
        </p:pic>
        <p:pic>
          <p:nvPicPr>
            <p:cNvPr id="55" name="Picture 8"/>
            <p:cNvPicPr>
              <a:picLocks noChangeAspect="1" noChangeArrowheads="1"/>
            </p:cNvPicPr>
            <p:nvPr/>
          </p:nvPicPr>
          <p:blipFill>
            <a:blip r:embed="rId8" cstate="print"/>
            <a:srcRect/>
            <a:stretch>
              <a:fillRect/>
            </a:stretch>
          </p:blipFill>
          <p:spPr bwMode="auto">
            <a:xfrm>
              <a:off x="8243124" y="3314528"/>
              <a:ext cx="348307" cy="525773"/>
            </a:xfrm>
            <a:prstGeom prst="rect">
              <a:avLst/>
            </a:prstGeom>
            <a:noFill/>
            <a:ln w="9525">
              <a:noFill/>
              <a:miter lim="800000"/>
              <a:headEnd/>
              <a:tailEnd/>
            </a:ln>
          </p:spPr>
        </p:pic>
      </p:grpSp>
      <p:sp>
        <p:nvSpPr>
          <p:cNvPr id="56" name="TextBox 5"/>
          <p:cNvSpPr txBox="1">
            <a:spLocks noChangeArrowheads="1"/>
          </p:cNvSpPr>
          <p:nvPr/>
        </p:nvSpPr>
        <p:spPr bwMode="auto">
          <a:xfrm>
            <a:off x="394344" y="4687275"/>
            <a:ext cx="1066800" cy="830997"/>
          </a:xfrm>
          <a:prstGeom prst="rect">
            <a:avLst/>
          </a:prstGeom>
          <a:noFill/>
          <a:ln w="9525">
            <a:noFill/>
            <a:miter lim="800000"/>
            <a:headEnd/>
            <a:tailEnd/>
          </a:ln>
        </p:spPr>
        <p:txBody>
          <a:bodyPr wrap="square">
            <a:spAutoFit/>
          </a:bodyPr>
          <a:lstStyle/>
          <a:p>
            <a:r>
              <a:rPr lang="en-US" sz="1200" b="1" dirty="0" smtClean="0"/>
              <a:t>Analyze &amp; report completed mission</a:t>
            </a:r>
            <a:endParaRPr lang="en-US" sz="1200" b="1" dirty="0"/>
          </a:p>
        </p:txBody>
      </p:sp>
      <p:sp>
        <p:nvSpPr>
          <p:cNvPr id="61" name="TextBox 5"/>
          <p:cNvSpPr txBox="1">
            <a:spLocks noChangeArrowheads="1"/>
          </p:cNvSpPr>
          <p:nvPr/>
        </p:nvSpPr>
        <p:spPr bwMode="auto">
          <a:xfrm>
            <a:off x="3746375" y="5249112"/>
            <a:ext cx="1845498" cy="646331"/>
          </a:xfrm>
          <a:prstGeom prst="rect">
            <a:avLst/>
          </a:prstGeom>
          <a:noFill/>
          <a:ln w="9525">
            <a:noFill/>
            <a:miter lim="800000"/>
            <a:headEnd/>
            <a:tailEnd/>
          </a:ln>
        </p:spPr>
        <p:txBody>
          <a:bodyPr wrap="square">
            <a:spAutoFit/>
          </a:bodyPr>
          <a:lstStyle/>
          <a:p>
            <a:r>
              <a:rPr lang="en-US" sz="1200" b="1" dirty="0" smtClean="0"/>
              <a:t>Tailor &amp; use mission-specific operational picture </a:t>
            </a:r>
            <a:endParaRPr lang="en-US" sz="1200" b="1" dirty="0"/>
          </a:p>
        </p:txBody>
      </p:sp>
      <p:sp>
        <p:nvSpPr>
          <p:cNvPr id="70" name="TextBox 5"/>
          <p:cNvSpPr txBox="1">
            <a:spLocks noChangeArrowheads="1"/>
          </p:cNvSpPr>
          <p:nvPr/>
        </p:nvSpPr>
        <p:spPr bwMode="auto">
          <a:xfrm>
            <a:off x="7392026" y="2395307"/>
            <a:ext cx="1357836" cy="1015663"/>
          </a:xfrm>
          <a:prstGeom prst="rect">
            <a:avLst/>
          </a:prstGeom>
          <a:noFill/>
          <a:ln w="9525">
            <a:noFill/>
            <a:miter lim="800000"/>
            <a:headEnd/>
            <a:tailEnd/>
          </a:ln>
        </p:spPr>
        <p:txBody>
          <a:bodyPr wrap="square">
            <a:spAutoFit/>
          </a:bodyPr>
          <a:lstStyle/>
          <a:p>
            <a:r>
              <a:rPr lang="en-US" sz="1200" b="1" dirty="0" smtClean="0"/>
              <a:t>Share &amp; filter information as required by mission needs &amp; context</a:t>
            </a:r>
            <a:endParaRPr lang="en-US" sz="1200" b="1" dirty="0"/>
          </a:p>
        </p:txBody>
      </p:sp>
      <p:sp>
        <p:nvSpPr>
          <p:cNvPr id="71" name="TextBox 5"/>
          <p:cNvSpPr txBox="1">
            <a:spLocks noChangeArrowheads="1"/>
          </p:cNvSpPr>
          <p:nvPr/>
        </p:nvSpPr>
        <p:spPr bwMode="auto">
          <a:xfrm>
            <a:off x="3200400" y="539535"/>
            <a:ext cx="3051273" cy="461665"/>
          </a:xfrm>
          <a:prstGeom prst="rect">
            <a:avLst/>
          </a:prstGeom>
          <a:noFill/>
          <a:ln w="9525">
            <a:noFill/>
            <a:miter lim="800000"/>
            <a:headEnd/>
            <a:tailEnd/>
          </a:ln>
        </p:spPr>
        <p:txBody>
          <a:bodyPr wrap="square">
            <a:spAutoFit/>
          </a:bodyPr>
          <a:lstStyle/>
          <a:p>
            <a:r>
              <a:rPr lang="en-US" sz="1200" b="1" dirty="0" smtClean="0"/>
              <a:t>Identify Data Sources &amp; Hardware/Software Assets Available</a:t>
            </a:r>
            <a:endParaRPr lang="en-US" sz="1200" b="1" dirty="0"/>
          </a:p>
        </p:txBody>
      </p:sp>
      <p:sp>
        <p:nvSpPr>
          <p:cNvPr id="48" name="TextBox 5"/>
          <p:cNvSpPr txBox="1">
            <a:spLocks noChangeArrowheads="1"/>
          </p:cNvSpPr>
          <p:nvPr/>
        </p:nvSpPr>
        <p:spPr bwMode="auto">
          <a:xfrm>
            <a:off x="394344" y="1013637"/>
            <a:ext cx="1066800" cy="646331"/>
          </a:xfrm>
          <a:prstGeom prst="rect">
            <a:avLst/>
          </a:prstGeom>
          <a:noFill/>
          <a:ln w="9525">
            <a:noFill/>
            <a:miter lim="800000"/>
            <a:headEnd/>
            <a:tailEnd/>
          </a:ln>
        </p:spPr>
        <p:txBody>
          <a:bodyPr wrap="square">
            <a:spAutoFit/>
          </a:bodyPr>
          <a:lstStyle/>
          <a:p>
            <a:r>
              <a:rPr lang="en-US" sz="1200" b="1" dirty="0" smtClean="0"/>
              <a:t>Receive Mission Assignment </a:t>
            </a:r>
            <a:endParaRPr lang="en-US" sz="1200" dirty="0"/>
          </a:p>
        </p:txBody>
      </p:sp>
      <p:pic>
        <p:nvPicPr>
          <p:cNvPr id="1027" name="Picture 3"/>
          <p:cNvPicPr>
            <a:picLocks noChangeAspect="1" noChangeArrowheads="1"/>
          </p:cNvPicPr>
          <p:nvPr/>
        </p:nvPicPr>
        <p:blipFill>
          <a:blip r:embed="rId18" cstate="print"/>
          <a:srcRect/>
          <a:stretch>
            <a:fillRect/>
          </a:stretch>
        </p:blipFill>
        <p:spPr bwMode="auto">
          <a:xfrm>
            <a:off x="846064" y="3550138"/>
            <a:ext cx="1055973" cy="845620"/>
          </a:xfrm>
          <a:prstGeom prst="rect">
            <a:avLst/>
          </a:prstGeom>
          <a:noFill/>
          <a:ln w="9525">
            <a:noFill/>
            <a:miter lim="800000"/>
            <a:headEnd/>
            <a:tailEnd/>
          </a:ln>
        </p:spPr>
      </p:pic>
      <p:pic>
        <p:nvPicPr>
          <p:cNvPr id="11" name="Picture 2"/>
          <p:cNvPicPr>
            <a:picLocks noChangeAspect="1" noChangeArrowheads="1"/>
          </p:cNvPicPr>
          <p:nvPr/>
        </p:nvPicPr>
        <p:blipFill>
          <a:blip r:embed="rId19" cstate="print"/>
          <a:srcRect/>
          <a:stretch>
            <a:fillRect/>
          </a:stretch>
        </p:blipFill>
        <p:spPr bwMode="auto">
          <a:xfrm>
            <a:off x="267587" y="3940552"/>
            <a:ext cx="1116589" cy="763550"/>
          </a:xfrm>
          <a:prstGeom prst="rect">
            <a:avLst/>
          </a:prstGeom>
          <a:noFill/>
          <a:ln w="9525">
            <a:noFill/>
            <a:miter lim="800000"/>
            <a:headEnd/>
            <a:tailEnd/>
          </a:ln>
        </p:spPr>
      </p:pic>
      <p:sp>
        <p:nvSpPr>
          <p:cNvPr id="12" name="Curved Down Arrow 11"/>
          <p:cNvSpPr/>
          <p:nvPr/>
        </p:nvSpPr>
        <p:spPr bwMode="auto">
          <a:xfrm rot="1844189">
            <a:off x="5739302" y="135331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2" name="Curved Down Arrow 51"/>
          <p:cNvSpPr/>
          <p:nvPr/>
        </p:nvSpPr>
        <p:spPr bwMode="auto">
          <a:xfrm rot="19548760">
            <a:off x="1737106" y="122348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1" name="Rounded Rectangle 50"/>
          <p:cNvSpPr/>
          <p:nvPr/>
        </p:nvSpPr>
        <p:spPr bwMode="auto">
          <a:xfrm>
            <a:off x="101600" y="6310881"/>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a:ea typeface="ＭＳ Ｐゴシック" pitchFamily="1" charset="-128"/>
              </a:rPr>
              <a:t>Create, adapt, &amp; share </a:t>
            </a:r>
            <a:r>
              <a:rPr lang="en-US" sz="1600" i="1" dirty="0" smtClean="0">
                <a:ea typeface="ＭＳ Ｐゴシック" pitchFamily="1" charset="-128"/>
              </a:rPr>
              <a:t>SA capabilities </a:t>
            </a:r>
            <a:r>
              <a:rPr lang="en-US" sz="1600" i="1" dirty="0">
                <a:ea typeface="ＭＳ Ｐゴシック" pitchFamily="1" charset="-128"/>
              </a:rPr>
              <a:t>throughout lifecycle at tactical edge</a:t>
            </a:r>
          </a:p>
        </p:txBody>
      </p:sp>
      <p:sp>
        <p:nvSpPr>
          <p:cNvPr id="57" name="Curved Down Arrow 56"/>
          <p:cNvSpPr/>
          <p:nvPr/>
        </p:nvSpPr>
        <p:spPr bwMode="auto">
          <a:xfrm rot="8638695">
            <a:off x="5734919" y="464170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9" name="Curved Down Arrow 58"/>
          <p:cNvSpPr/>
          <p:nvPr/>
        </p:nvSpPr>
        <p:spPr bwMode="auto">
          <a:xfrm rot="12279292">
            <a:off x="1748413" y="466866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2050" name="Picture 2"/>
          <p:cNvPicPr>
            <a:picLocks noChangeAspect="1" noChangeArrowheads="1"/>
          </p:cNvPicPr>
          <p:nvPr/>
        </p:nvPicPr>
        <p:blipFill>
          <a:blip r:embed="rId20" cstate="print"/>
          <a:srcRect/>
          <a:stretch>
            <a:fillRect/>
          </a:stretch>
        </p:blipFill>
        <p:spPr bwMode="auto">
          <a:xfrm>
            <a:off x="785446" y="1619617"/>
            <a:ext cx="1294469" cy="865676"/>
          </a:xfrm>
          <a:prstGeom prst="rect">
            <a:avLst/>
          </a:prstGeom>
          <a:noFill/>
          <a:ln w="9525">
            <a:noFill/>
            <a:miter lim="800000"/>
            <a:headEnd/>
            <a:tailEnd/>
          </a:ln>
        </p:spPr>
      </p:pic>
      <p:pic>
        <p:nvPicPr>
          <p:cNvPr id="2" name="Picture 4"/>
          <p:cNvPicPr>
            <a:picLocks noChangeAspect="1" noChangeArrowheads="1"/>
          </p:cNvPicPr>
          <p:nvPr/>
        </p:nvPicPr>
        <p:blipFill>
          <a:blip r:embed="rId21" cstate="print"/>
          <a:srcRect/>
          <a:stretch>
            <a:fillRect/>
          </a:stretch>
        </p:blipFill>
        <p:spPr bwMode="auto">
          <a:xfrm>
            <a:off x="308073" y="2069123"/>
            <a:ext cx="1295400" cy="971550"/>
          </a:xfrm>
          <a:prstGeom prst="rect">
            <a:avLst/>
          </a:prstGeom>
          <a:noFill/>
          <a:ln w="9525">
            <a:noFill/>
            <a:miter lim="800000"/>
            <a:headEnd/>
            <a:tailEnd/>
          </a:ln>
        </p:spPr>
      </p:pic>
    </p:spTree>
    <p:extLst>
      <p:ext uri="{BB962C8B-B14F-4D97-AF65-F5344CB8AC3E}">
        <p14:creationId xmlns:p14="http://schemas.microsoft.com/office/powerpoint/2010/main" val="1374502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1" grpId="0"/>
      <p:bldP spid="70" grpId="0"/>
      <p:bldP spid="71" grpId="0"/>
      <p:bldP spid="48" grpId="0"/>
      <p:bldP spid="5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98673" y="138615"/>
            <a:ext cx="8501063" cy="282129"/>
          </a:xfrm>
        </p:spPr>
        <p:txBody>
          <a:bodyPr/>
          <a:lstStyle/>
          <a:p>
            <a:r>
              <a:rPr lang="en-US" sz="2000" dirty="0" err="1"/>
              <a:t>ConOps</a:t>
            </a:r>
            <a:r>
              <a:rPr lang="en-US" sz="2000" dirty="0"/>
              <a:t>: </a:t>
            </a:r>
            <a:r>
              <a:rPr lang="en-US" sz="2000" dirty="0" smtClean="0"/>
              <a:t>Motivations for Lifecycle &amp; Resource Adaptation</a:t>
            </a:r>
          </a:p>
        </p:txBody>
      </p:sp>
      <p:grpSp>
        <p:nvGrpSpPr>
          <p:cNvPr id="56" name="Group 67"/>
          <p:cNvGrpSpPr/>
          <p:nvPr/>
        </p:nvGrpSpPr>
        <p:grpSpPr>
          <a:xfrm>
            <a:off x="201706" y="3481330"/>
            <a:ext cx="2312894" cy="2569845"/>
            <a:chOff x="201706" y="3402106"/>
            <a:chExt cx="2312894" cy="2649070"/>
          </a:xfrm>
          <a:solidFill>
            <a:srgbClr val="00B050">
              <a:alpha val="50196"/>
            </a:srgbClr>
          </a:solidFill>
        </p:grpSpPr>
        <p:sp>
          <p:nvSpPr>
            <p:cNvPr id="61" name="Rounded Rectangle 60"/>
            <p:cNvSpPr/>
            <p:nvPr/>
          </p:nvSpPr>
          <p:spPr bwMode="auto">
            <a:xfrm>
              <a:off x="201706" y="3402106"/>
              <a:ext cx="2312894" cy="26490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0" name="TextBox 69"/>
            <p:cNvSpPr txBox="1"/>
            <p:nvPr/>
          </p:nvSpPr>
          <p:spPr>
            <a:xfrm>
              <a:off x="350543" y="5640965"/>
              <a:ext cx="2062152" cy="380718"/>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grpSp>
      <p:grpSp>
        <p:nvGrpSpPr>
          <p:cNvPr id="71" name="Group 65"/>
          <p:cNvGrpSpPr/>
          <p:nvPr/>
        </p:nvGrpSpPr>
        <p:grpSpPr>
          <a:xfrm>
            <a:off x="161364" y="510988"/>
            <a:ext cx="8740588" cy="2860173"/>
            <a:chOff x="161364" y="510988"/>
            <a:chExt cx="8740588" cy="2944905"/>
          </a:xfr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p:grpSpPr>
        <p:sp>
          <p:nvSpPr>
            <p:cNvPr id="74" name="Rounded Rectangle 73"/>
            <p:cNvSpPr/>
            <p:nvPr/>
          </p:nvSpPr>
          <p:spPr bwMode="auto">
            <a:xfrm>
              <a:off x="161364" y="510988"/>
              <a:ext cx="8740588" cy="2944905"/>
            </a:xfrm>
            <a:prstGeom prst="roundRect">
              <a:avLst/>
            </a:prstGeom>
            <a:grp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TextBox 74"/>
            <p:cNvSpPr txBox="1"/>
            <p:nvPr/>
          </p:nvSpPr>
          <p:spPr>
            <a:xfrm>
              <a:off x="375493" y="592752"/>
              <a:ext cx="2210503" cy="380273"/>
            </a:xfrm>
            <a:prstGeom prst="rect">
              <a:avLst/>
            </a:prstGeom>
            <a:grp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grpSp>
      <p:grpSp>
        <p:nvGrpSpPr>
          <p:cNvPr id="76" name="Group 66"/>
          <p:cNvGrpSpPr/>
          <p:nvPr/>
        </p:nvGrpSpPr>
        <p:grpSpPr>
          <a:xfrm>
            <a:off x="2622014" y="3469341"/>
            <a:ext cx="6253044" cy="2595283"/>
            <a:chOff x="2622014" y="3469341"/>
            <a:chExt cx="6253044" cy="2595283"/>
          </a:xfr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p:grpSpPr>
        <p:sp>
          <p:nvSpPr>
            <p:cNvPr id="77" name="Rounded Rectangle 76"/>
            <p:cNvSpPr/>
            <p:nvPr/>
          </p:nvSpPr>
          <p:spPr bwMode="auto">
            <a:xfrm>
              <a:off x="2622014" y="3469341"/>
              <a:ext cx="6253044" cy="2595283"/>
            </a:xfrm>
            <a:prstGeom prst="roundRect">
              <a:avLst/>
            </a:prstGeom>
            <a:grp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8" name="TextBox 77"/>
            <p:cNvSpPr txBox="1"/>
            <p:nvPr/>
          </p:nvSpPr>
          <p:spPr>
            <a:xfrm>
              <a:off x="6230024" y="5629087"/>
              <a:ext cx="2345662" cy="369332"/>
            </a:xfrm>
            <a:prstGeom prst="rect">
              <a:avLst/>
            </a:prstGeom>
            <a:grp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grpSp>
      <p:pic>
        <p:nvPicPr>
          <p:cNvPr id="79" name="Picture 5"/>
          <p:cNvPicPr>
            <a:picLocks noChangeAspect="1" noChangeArrowheads="1"/>
          </p:cNvPicPr>
          <p:nvPr/>
        </p:nvPicPr>
        <p:blipFill>
          <a:blip r:embed="rId3" cstate="print"/>
          <a:srcRect/>
          <a:stretch>
            <a:fillRect/>
          </a:stretch>
        </p:blipFill>
        <p:spPr bwMode="auto">
          <a:xfrm>
            <a:off x="3549340" y="274602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80" name="Group 47"/>
          <p:cNvGrpSpPr/>
          <p:nvPr/>
        </p:nvGrpSpPr>
        <p:grpSpPr>
          <a:xfrm>
            <a:off x="3901530" y="1066800"/>
            <a:ext cx="1600200" cy="1341146"/>
            <a:chOff x="3352800" y="838200"/>
            <a:chExt cx="1967945" cy="1798346"/>
          </a:xfrm>
        </p:grpSpPr>
        <p:grpSp>
          <p:nvGrpSpPr>
            <p:cNvPr id="81" name="Group 27"/>
            <p:cNvGrpSpPr/>
            <p:nvPr/>
          </p:nvGrpSpPr>
          <p:grpSpPr>
            <a:xfrm>
              <a:off x="3810000" y="1219200"/>
              <a:ext cx="1373778" cy="1417346"/>
              <a:chOff x="2838301" y="381000"/>
              <a:chExt cx="1373778" cy="1417346"/>
            </a:xfrm>
          </p:grpSpPr>
          <p:pic>
            <p:nvPicPr>
              <p:cNvPr id="88" name="Picture 2"/>
              <p:cNvPicPr>
                <a:picLocks noChangeAspect="1" noChangeArrowheads="1"/>
              </p:cNvPicPr>
              <p:nvPr/>
            </p:nvPicPr>
            <p:blipFill>
              <a:blip r:embed="rId4" cstate="print"/>
              <a:srcRect/>
              <a:stretch>
                <a:fillRect/>
              </a:stretch>
            </p:blipFill>
            <p:spPr bwMode="auto">
              <a:xfrm>
                <a:off x="3048000" y="381000"/>
                <a:ext cx="838200" cy="670560"/>
              </a:xfrm>
              <a:prstGeom prst="rect">
                <a:avLst/>
              </a:prstGeom>
              <a:noFill/>
              <a:ln w="9525">
                <a:noFill/>
                <a:miter lim="800000"/>
                <a:headEnd/>
                <a:tailEnd/>
              </a:ln>
            </p:spPr>
          </p:pic>
          <p:pic>
            <p:nvPicPr>
              <p:cNvPr id="89" name="Picture 6"/>
              <p:cNvPicPr>
                <a:picLocks noChangeAspect="1" noChangeArrowheads="1"/>
              </p:cNvPicPr>
              <p:nvPr/>
            </p:nvPicPr>
            <p:blipFill>
              <a:blip r:embed="rId5" cstate="print"/>
              <a:srcRect/>
              <a:stretch>
                <a:fillRect/>
              </a:stretch>
            </p:blipFill>
            <p:spPr bwMode="auto">
              <a:xfrm>
                <a:off x="3200400" y="990600"/>
                <a:ext cx="1011679" cy="807746"/>
              </a:xfrm>
              <a:prstGeom prst="rect">
                <a:avLst/>
              </a:prstGeom>
              <a:noFill/>
              <a:ln w="9525">
                <a:noFill/>
                <a:miter lim="800000"/>
                <a:headEnd/>
                <a:tailEnd/>
              </a:ln>
            </p:spPr>
          </p:pic>
          <p:pic>
            <p:nvPicPr>
              <p:cNvPr id="90" name="Picture 2"/>
              <p:cNvPicPr>
                <a:picLocks noChangeAspect="1" noChangeArrowheads="1"/>
              </p:cNvPicPr>
              <p:nvPr/>
            </p:nvPicPr>
            <p:blipFill>
              <a:blip r:embed="rId6"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82" name="Group 38"/>
            <p:cNvGrpSpPr/>
            <p:nvPr/>
          </p:nvGrpSpPr>
          <p:grpSpPr>
            <a:xfrm>
              <a:off x="3352800" y="838200"/>
              <a:ext cx="930771" cy="1184782"/>
              <a:chOff x="349250" y="2023068"/>
              <a:chExt cx="930771" cy="1184782"/>
            </a:xfrm>
          </p:grpSpPr>
          <p:pic>
            <p:nvPicPr>
              <p:cNvPr id="85" name="Picture 7"/>
              <p:cNvPicPr>
                <a:picLocks noChangeAspect="1" noChangeArrowheads="1"/>
              </p:cNvPicPr>
              <p:nvPr/>
            </p:nvPicPr>
            <p:blipFill>
              <a:blip r:embed="rId7" cstate="print"/>
              <a:srcRect/>
              <a:stretch>
                <a:fillRect/>
              </a:stretch>
            </p:blipFill>
            <p:spPr bwMode="auto">
              <a:xfrm>
                <a:off x="349250" y="2393037"/>
                <a:ext cx="456604" cy="571202"/>
              </a:xfrm>
              <a:prstGeom prst="rect">
                <a:avLst/>
              </a:prstGeom>
              <a:noFill/>
              <a:ln w="9525">
                <a:noFill/>
                <a:miter lim="800000"/>
                <a:headEnd/>
                <a:tailEnd/>
              </a:ln>
            </p:spPr>
          </p:pic>
          <p:pic>
            <p:nvPicPr>
              <p:cNvPr id="86" name="Picture 8"/>
              <p:cNvPicPr>
                <a:picLocks noChangeAspect="1" noChangeArrowheads="1"/>
              </p:cNvPicPr>
              <p:nvPr/>
            </p:nvPicPr>
            <p:blipFill>
              <a:blip r:embed="rId8" cstate="print"/>
              <a:srcRect/>
              <a:stretch>
                <a:fillRect/>
              </a:stretch>
            </p:blipFill>
            <p:spPr bwMode="auto">
              <a:xfrm>
                <a:off x="568772" y="2682077"/>
                <a:ext cx="348307" cy="525773"/>
              </a:xfrm>
              <a:prstGeom prst="rect">
                <a:avLst/>
              </a:prstGeom>
              <a:noFill/>
              <a:ln w="9525">
                <a:noFill/>
                <a:miter lim="800000"/>
                <a:headEnd/>
                <a:tailEnd/>
              </a:ln>
            </p:spPr>
          </p:pic>
          <p:pic>
            <p:nvPicPr>
              <p:cNvPr id="87" name="Picture 9"/>
              <p:cNvPicPr>
                <a:picLocks noChangeAspect="1" noChangeArrowheads="1"/>
              </p:cNvPicPr>
              <p:nvPr/>
            </p:nvPicPr>
            <p:blipFill>
              <a:blip r:embed="rId9" cstate="print"/>
              <a:srcRect/>
              <a:stretch>
                <a:fillRect/>
              </a:stretch>
            </p:blipFill>
            <p:spPr bwMode="auto">
              <a:xfrm>
                <a:off x="697558" y="2023068"/>
                <a:ext cx="582463" cy="662126"/>
              </a:xfrm>
              <a:prstGeom prst="rect">
                <a:avLst/>
              </a:prstGeom>
              <a:noFill/>
              <a:ln w="9525">
                <a:noFill/>
                <a:miter lim="800000"/>
                <a:headEnd/>
                <a:tailEnd/>
              </a:ln>
            </p:spPr>
          </p:pic>
        </p:grpSp>
        <p:pic>
          <p:nvPicPr>
            <p:cNvPr id="83" name="Picture 82" descr="ChasingScott4.bmp"/>
            <p:cNvPicPr/>
            <p:nvPr/>
          </p:nvPicPr>
          <p:blipFill>
            <a:blip r:embed="rId10" cstate="print"/>
            <a:srcRect l="4546" r="4546"/>
            <a:stretch>
              <a:fillRect/>
            </a:stretch>
          </p:blipFill>
          <p:spPr bwMode="gray">
            <a:xfrm>
              <a:off x="4419600" y="838200"/>
              <a:ext cx="901145" cy="589351"/>
            </a:xfrm>
            <a:prstGeom prst="rect">
              <a:avLst/>
            </a:prstGeom>
            <a:noFill/>
            <a:ln w="9525">
              <a:noFill/>
              <a:miter lim="800000"/>
              <a:headEnd/>
              <a:tailEnd/>
            </a:ln>
          </p:spPr>
        </p:pic>
        <p:pic>
          <p:nvPicPr>
            <p:cNvPr id="84" name="Picture 7" descr="C:\Documents and Settings\ejm\Local Settings\Temporary Internet Files\Content.IE5\LJBM0CLU\MC900329964[1].wmf"/>
            <p:cNvPicPr>
              <a:picLocks noChangeAspect="1" noChangeArrowheads="1"/>
            </p:cNvPicPr>
            <p:nvPr/>
          </p:nvPicPr>
          <p:blipFill>
            <a:blip r:embed="rId11" cstate="print"/>
            <a:srcRect/>
            <a:stretch>
              <a:fillRect/>
            </a:stretch>
          </p:blipFill>
          <p:spPr bwMode="auto">
            <a:xfrm>
              <a:off x="4876800" y="1371600"/>
              <a:ext cx="347678" cy="488307"/>
            </a:xfrm>
            <a:prstGeom prst="rect">
              <a:avLst/>
            </a:prstGeom>
            <a:noFill/>
          </p:spPr>
        </p:pic>
      </p:grpSp>
      <p:grpSp>
        <p:nvGrpSpPr>
          <p:cNvPr id="91" name="Group 50"/>
          <p:cNvGrpSpPr/>
          <p:nvPr/>
        </p:nvGrpSpPr>
        <p:grpSpPr>
          <a:xfrm>
            <a:off x="6175473" y="2943397"/>
            <a:ext cx="1356029" cy="1059590"/>
            <a:chOff x="6477000" y="1219200"/>
            <a:chExt cx="1356029" cy="1059590"/>
          </a:xfrm>
        </p:grpSpPr>
        <p:pic>
          <p:nvPicPr>
            <p:cNvPr id="92" name="Picture 8"/>
            <p:cNvPicPr>
              <a:picLocks noChangeAspect="1" noChangeArrowheads="1"/>
            </p:cNvPicPr>
            <p:nvPr/>
          </p:nvPicPr>
          <p:blipFill>
            <a:blip r:embed="rId8" cstate="print"/>
            <a:srcRect/>
            <a:stretch>
              <a:fillRect/>
            </a:stretch>
          </p:blipFill>
          <p:spPr bwMode="auto">
            <a:xfrm>
              <a:off x="6477000" y="1295400"/>
              <a:ext cx="348307" cy="525773"/>
            </a:xfrm>
            <a:prstGeom prst="rect">
              <a:avLst/>
            </a:prstGeom>
            <a:noFill/>
            <a:ln w="9525">
              <a:noFill/>
              <a:miter lim="800000"/>
              <a:headEnd/>
              <a:tailEnd/>
            </a:ln>
          </p:spPr>
        </p:pic>
        <p:pic>
          <p:nvPicPr>
            <p:cNvPr id="93" name="Picture 6"/>
            <p:cNvPicPr>
              <a:picLocks noChangeAspect="1" noChangeArrowheads="1"/>
            </p:cNvPicPr>
            <p:nvPr/>
          </p:nvPicPr>
          <p:blipFill>
            <a:blip r:embed="rId5" cstate="print"/>
            <a:srcRect/>
            <a:stretch>
              <a:fillRect/>
            </a:stretch>
          </p:blipFill>
          <p:spPr bwMode="auto">
            <a:xfrm>
              <a:off x="7010400" y="1676400"/>
              <a:ext cx="822629" cy="602390"/>
            </a:xfrm>
            <a:prstGeom prst="rect">
              <a:avLst/>
            </a:prstGeom>
            <a:noFill/>
            <a:ln w="9525">
              <a:noFill/>
              <a:miter lim="800000"/>
              <a:headEnd/>
              <a:tailEnd/>
            </a:ln>
          </p:spPr>
        </p:pic>
        <p:pic>
          <p:nvPicPr>
            <p:cNvPr id="94" name="Picture 93" descr="ChasingScott4.bmp"/>
            <p:cNvPicPr/>
            <p:nvPr/>
          </p:nvPicPr>
          <p:blipFill>
            <a:blip r:embed="rId10" cstate="print"/>
            <a:srcRect l="4546" r="4546"/>
            <a:stretch>
              <a:fillRect/>
            </a:stretch>
          </p:blipFill>
          <p:spPr bwMode="gray">
            <a:xfrm>
              <a:off x="6858000" y="1219200"/>
              <a:ext cx="732750" cy="439518"/>
            </a:xfrm>
            <a:prstGeom prst="rect">
              <a:avLst/>
            </a:prstGeom>
            <a:noFill/>
            <a:ln w="9525">
              <a:noFill/>
              <a:miter lim="800000"/>
              <a:headEnd/>
              <a:tailEnd/>
            </a:ln>
          </p:spPr>
        </p:pic>
      </p:grpSp>
      <p:pic>
        <p:nvPicPr>
          <p:cNvPr id="95" name="Picture 5"/>
          <p:cNvPicPr>
            <a:picLocks noChangeAspect="1" noChangeArrowheads="1"/>
          </p:cNvPicPr>
          <p:nvPr/>
        </p:nvPicPr>
        <p:blipFill>
          <a:blip r:embed="rId12" cstate="print"/>
          <a:srcRect/>
          <a:stretch>
            <a:fillRect/>
          </a:stretch>
        </p:blipFill>
        <p:spPr bwMode="auto">
          <a:xfrm>
            <a:off x="4934784" y="2028240"/>
            <a:ext cx="668755" cy="438150"/>
          </a:xfrm>
          <a:prstGeom prst="rect">
            <a:avLst/>
          </a:prstGeom>
          <a:noFill/>
          <a:ln w="9525">
            <a:noFill/>
            <a:miter lim="800000"/>
            <a:headEnd/>
            <a:tailEnd/>
          </a:ln>
        </p:spPr>
      </p:pic>
      <p:pic>
        <p:nvPicPr>
          <p:cNvPr id="96" name="Picture 6"/>
          <p:cNvPicPr>
            <a:picLocks noChangeAspect="1" noChangeArrowheads="1"/>
          </p:cNvPicPr>
          <p:nvPr/>
        </p:nvPicPr>
        <p:blipFill>
          <a:blip r:embed="rId13" cstate="print"/>
          <a:srcRect/>
          <a:stretch>
            <a:fillRect/>
          </a:stretch>
        </p:blipFill>
        <p:spPr bwMode="auto">
          <a:xfrm>
            <a:off x="3636078" y="2074996"/>
            <a:ext cx="651642" cy="377952"/>
          </a:xfrm>
          <a:prstGeom prst="rect">
            <a:avLst/>
          </a:prstGeom>
          <a:noFill/>
          <a:ln w="9525">
            <a:noFill/>
            <a:miter lim="800000"/>
            <a:headEnd/>
            <a:tailEnd/>
          </a:ln>
        </p:spPr>
      </p:pic>
      <p:grpSp>
        <p:nvGrpSpPr>
          <p:cNvPr id="97" name="Group 56"/>
          <p:cNvGrpSpPr/>
          <p:nvPr/>
        </p:nvGrpSpPr>
        <p:grpSpPr>
          <a:xfrm>
            <a:off x="3874287" y="4276088"/>
            <a:ext cx="1667130" cy="971839"/>
            <a:chOff x="6573327" y="2874139"/>
            <a:chExt cx="2018104" cy="1063178"/>
          </a:xfrm>
        </p:grpSpPr>
        <p:pic>
          <p:nvPicPr>
            <p:cNvPr id="98" name="Picture 6"/>
            <p:cNvPicPr>
              <a:picLocks noChangeAspect="1" noChangeArrowheads="1"/>
            </p:cNvPicPr>
            <p:nvPr/>
          </p:nvPicPr>
          <p:blipFill>
            <a:blip r:embed="rId14" cstate="print"/>
            <a:srcRect/>
            <a:stretch>
              <a:fillRect/>
            </a:stretch>
          </p:blipFill>
          <p:spPr bwMode="auto">
            <a:xfrm>
              <a:off x="7239000" y="3352800"/>
              <a:ext cx="914400" cy="530352"/>
            </a:xfrm>
            <a:prstGeom prst="rect">
              <a:avLst/>
            </a:prstGeom>
            <a:noFill/>
            <a:ln w="9525">
              <a:noFill/>
              <a:miter lim="800000"/>
              <a:headEnd/>
              <a:tailEnd/>
            </a:ln>
          </p:spPr>
        </p:pic>
        <p:pic>
          <p:nvPicPr>
            <p:cNvPr id="99" name="Picture 7"/>
            <p:cNvPicPr>
              <a:picLocks noChangeAspect="1" noChangeArrowheads="1"/>
            </p:cNvPicPr>
            <p:nvPr/>
          </p:nvPicPr>
          <p:blipFill>
            <a:blip r:embed="rId15" cstate="print"/>
            <a:srcRect/>
            <a:stretch>
              <a:fillRect/>
            </a:stretch>
          </p:blipFill>
          <p:spPr bwMode="auto">
            <a:xfrm>
              <a:off x="6573327" y="2971800"/>
              <a:ext cx="609600" cy="835025"/>
            </a:xfrm>
            <a:prstGeom prst="rect">
              <a:avLst/>
            </a:prstGeom>
            <a:noFill/>
            <a:ln w="9525">
              <a:noFill/>
              <a:miter lim="800000"/>
              <a:headEnd/>
              <a:tailEnd/>
            </a:ln>
          </p:spPr>
        </p:pic>
        <p:pic>
          <p:nvPicPr>
            <p:cNvPr id="100" name="Picture 3"/>
            <p:cNvPicPr>
              <a:picLocks noChangeAspect="1" noChangeArrowheads="1"/>
            </p:cNvPicPr>
            <p:nvPr/>
          </p:nvPicPr>
          <p:blipFill>
            <a:blip r:embed="rId16" cstate="print"/>
            <a:srcRect/>
            <a:stretch>
              <a:fillRect/>
            </a:stretch>
          </p:blipFill>
          <p:spPr bwMode="auto">
            <a:xfrm>
              <a:off x="7222319" y="3022918"/>
              <a:ext cx="685799" cy="914399"/>
            </a:xfrm>
            <a:prstGeom prst="rect">
              <a:avLst/>
            </a:prstGeom>
            <a:noFill/>
            <a:ln w="9525">
              <a:noFill/>
              <a:miter lim="800000"/>
              <a:headEnd/>
              <a:tailEnd/>
            </a:ln>
          </p:spPr>
        </p:pic>
        <p:pic>
          <p:nvPicPr>
            <p:cNvPr id="101" name="Picture 8"/>
            <p:cNvPicPr>
              <a:picLocks noChangeAspect="1" noChangeArrowheads="1"/>
            </p:cNvPicPr>
            <p:nvPr/>
          </p:nvPicPr>
          <p:blipFill>
            <a:blip r:embed="rId17" cstate="print"/>
            <a:srcRect/>
            <a:stretch>
              <a:fillRect/>
            </a:stretch>
          </p:blipFill>
          <p:spPr bwMode="auto">
            <a:xfrm>
              <a:off x="7731573" y="2874139"/>
              <a:ext cx="714375" cy="859542"/>
            </a:xfrm>
            <a:prstGeom prst="rect">
              <a:avLst/>
            </a:prstGeom>
            <a:noFill/>
            <a:ln w="9525">
              <a:noFill/>
              <a:miter lim="800000"/>
              <a:headEnd/>
              <a:tailEnd/>
            </a:ln>
          </p:spPr>
        </p:pic>
        <p:pic>
          <p:nvPicPr>
            <p:cNvPr id="102" name="Picture 8"/>
            <p:cNvPicPr>
              <a:picLocks noChangeAspect="1" noChangeArrowheads="1"/>
            </p:cNvPicPr>
            <p:nvPr/>
          </p:nvPicPr>
          <p:blipFill>
            <a:blip r:embed="rId8" cstate="print"/>
            <a:srcRect/>
            <a:stretch>
              <a:fillRect/>
            </a:stretch>
          </p:blipFill>
          <p:spPr bwMode="auto">
            <a:xfrm>
              <a:off x="8243124" y="3314528"/>
              <a:ext cx="348307" cy="525773"/>
            </a:xfrm>
            <a:prstGeom prst="rect">
              <a:avLst/>
            </a:prstGeom>
            <a:noFill/>
            <a:ln w="9525">
              <a:noFill/>
              <a:miter lim="800000"/>
              <a:headEnd/>
              <a:tailEnd/>
            </a:ln>
          </p:spPr>
        </p:pic>
      </p:grpSp>
      <p:pic>
        <p:nvPicPr>
          <p:cNvPr id="108" name="Picture 3"/>
          <p:cNvPicPr>
            <a:picLocks noChangeAspect="1" noChangeArrowheads="1"/>
          </p:cNvPicPr>
          <p:nvPr/>
        </p:nvPicPr>
        <p:blipFill>
          <a:blip r:embed="rId18" cstate="print"/>
          <a:srcRect/>
          <a:stretch>
            <a:fillRect/>
          </a:stretch>
        </p:blipFill>
        <p:spPr bwMode="auto">
          <a:xfrm>
            <a:off x="846064" y="3550138"/>
            <a:ext cx="1055973" cy="845620"/>
          </a:xfrm>
          <a:prstGeom prst="rect">
            <a:avLst/>
          </a:prstGeom>
          <a:noFill/>
          <a:ln w="9525">
            <a:noFill/>
            <a:miter lim="800000"/>
            <a:headEnd/>
            <a:tailEnd/>
          </a:ln>
        </p:spPr>
      </p:pic>
      <p:pic>
        <p:nvPicPr>
          <p:cNvPr id="109" name="Picture 2"/>
          <p:cNvPicPr>
            <a:picLocks noChangeAspect="1" noChangeArrowheads="1"/>
          </p:cNvPicPr>
          <p:nvPr/>
        </p:nvPicPr>
        <p:blipFill>
          <a:blip r:embed="rId19" cstate="print"/>
          <a:srcRect/>
          <a:stretch>
            <a:fillRect/>
          </a:stretch>
        </p:blipFill>
        <p:spPr bwMode="auto">
          <a:xfrm>
            <a:off x="267587" y="3940552"/>
            <a:ext cx="1116589" cy="763550"/>
          </a:xfrm>
          <a:prstGeom prst="rect">
            <a:avLst/>
          </a:prstGeom>
          <a:noFill/>
          <a:ln w="9525">
            <a:noFill/>
            <a:miter lim="800000"/>
            <a:headEnd/>
            <a:tailEnd/>
          </a:ln>
        </p:spPr>
      </p:pic>
      <p:sp>
        <p:nvSpPr>
          <p:cNvPr id="110" name="Curved Down Arrow 109"/>
          <p:cNvSpPr/>
          <p:nvPr/>
        </p:nvSpPr>
        <p:spPr bwMode="auto">
          <a:xfrm rot="1844189">
            <a:off x="5739302" y="135331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1" name="Curved Down Arrow 110"/>
          <p:cNvSpPr/>
          <p:nvPr/>
        </p:nvSpPr>
        <p:spPr bwMode="auto">
          <a:xfrm rot="19548760">
            <a:off x="1737106" y="122348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3" name="Curved Down Arrow 112"/>
          <p:cNvSpPr/>
          <p:nvPr/>
        </p:nvSpPr>
        <p:spPr bwMode="auto">
          <a:xfrm rot="8638695">
            <a:off x="5734919" y="464170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4" name="Curved Down Arrow 113"/>
          <p:cNvSpPr/>
          <p:nvPr/>
        </p:nvSpPr>
        <p:spPr bwMode="auto">
          <a:xfrm rot="12279292">
            <a:off x="1748413" y="466866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115" name="Picture 2"/>
          <p:cNvPicPr>
            <a:picLocks noChangeAspect="1" noChangeArrowheads="1"/>
          </p:cNvPicPr>
          <p:nvPr/>
        </p:nvPicPr>
        <p:blipFill>
          <a:blip r:embed="rId20" cstate="print"/>
          <a:srcRect/>
          <a:stretch>
            <a:fillRect/>
          </a:stretch>
        </p:blipFill>
        <p:spPr bwMode="auto">
          <a:xfrm>
            <a:off x="785446" y="1619617"/>
            <a:ext cx="1294469" cy="865676"/>
          </a:xfrm>
          <a:prstGeom prst="rect">
            <a:avLst/>
          </a:prstGeom>
          <a:noFill/>
          <a:ln w="9525">
            <a:noFill/>
            <a:miter lim="800000"/>
            <a:headEnd/>
            <a:tailEnd/>
          </a:ln>
        </p:spPr>
      </p:pic>
      <p:pic>
        <p:nvPicPr>
          <p:cNvPr id="116" name="Picture 4"/>
          <p:cNvPicPr>
            <a:picLocks noChangeAspect="1" noChangeArrowheads="1"/>
          </p:cNvPicPr>
          <p:nvPr/>
        </p:nvPicPr>
        <p:blipFill>
          <a:blip r:embed="rId21" cstate="print"/>
          <a:srcRect/>
          <a:stretch>
            <a:fillRect/>
          </a:stretch>
        </p:blipFill>
        <p:spPr bwMode="auto">
          <a:xfrm>
            <a:off x="308073" y="2069123"/>
            <a:ext cx="1295400" cy="971550"/>
          </a:xfrm>
          <a:prstGeom prst="rect">
            <a:avLst/>
          </a:prstGeom>
          <a:noFill/>
          <a:ln w="9525">
            <a:noFill/>
            <a:miter lim="800000"/>
            <a:headEnd/>
            <a:tailEnd/>
          </a:ln>
        </p:spPr>
      </p:pic>
      <p:sp>
        <p:nvSpPr>
          <p:cNvPr id="117" name="TextBox 116"/>
          <p:cNvSpPr txBox="1"/>
          <p:nvPr/>
        </p:nvSpPr>
        <p:spPr>
          <a:xfrm>
            <a:off x="394305" y="1653117"/>
            <a:ext cx="22207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Missions are increasingly variable (sanctions, counter-drug, terrorism, insurgency, humanitarian assistance,  …)</a:t>
            </a:r>
            <a:endParaRPr lang="en-US" sz="1200" dirty="0">
              <a:solidFill>
                <a:schemeClr val="dk1"/>
              </a:solidFill>
              <a:latin typeface="+mn-lt"/>
            </a:endParaRPr>
          </a:p>
        </p:txBody>
      </p:sp>
      <p:sp>
        <p:nvSpPr>
          <p:cNvPr id="118" name="TextBox 117"/>
          <p:cNvSpPr txBox="1"/>
          <p:nvPr/>
        </p:nvSpPr>
        <p:spPr>
          <a:xfrm>
            <a:off x="2921000" y="608237"/>
            <a:ext cx="26899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Ins="0" rtlCol="0">
            <a:spAutoFit/>
          </a:bodyPr>
          <a:lstStyle/>
          <a:p>
            <a:pPr>
              <a:defRPr/>
            </a:pPr>
            <a:r>
              <a:rPr lang="en-US" sz="1200" dirty="0" smtClean="0"/>
              <a:t>Number/diversity of sources, volume of </a:t>
            </a:r>
            <a:r>
              <a:rPr lang="en-US" sz="1200" dirty="0" smtClean="0">
                <a:solidFill>
                  <a:srgbClr val="FF0000"/>
                </a:solidFill>
              </a:rPr>
              <a:t>and security classification of </a:t>
            </a:r>
            <a:r>
              <a:rPr lang="en-US" sz="1200" dirty="0" smtClean="0"/>
              <a:t>data, hardware/software </a:t>
            </a:r>
            <a:r>
              <a:rPr lang="en-US" sz="1200" dirty="0" smtClean="0">
                <a:solidFill>
                  <a:schemeClr val="tx1"/>
                </a:solidFill>
              </a:rPr>
              <a:t>capabilities to choose from are increasing </a:t>
            </a:r>
            <a:r>
              <a:rPr lang="en-US" sz="1200" dirty="0" smtClean="0"/>
              <a:t>rapidly</a:t>
            </a:r>
            <a:endParaRPr lang="en-US" dirty="0"/>
          </a:p>
        </p:txBody>
      </p:sp>
      <p:sp>
        <p:nvSpPr>
          <p:cNvPr id="119" name="TextBox 118"/>
          <p:cNvSpPr txBox="1"/>
          <p:nvPr/>
        </p:nvSpPr>
        <p:spPr>
          <a:xfrm>
            <a:off x="6562416" y="2533970"/>
            <a:ext cx="2479983" cy="101566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a:t>
            </a:r>
            <a:r>
              <a:rPr lang="en-US" sz="1200" dirty="0" smtClean="0"/>
              <a:t>be able to function despite </a:t>
            </a:r>
            <a:r>
              <a:rPr lang="en-US" sz="1200" dirty="0" smtClean="0">
                <a:solidFill>
                  <a:schemeClr val="dk1"/>
                </a:solidFill>
                <a:latin typeface="+mn-lt"/>
              </a:rPr>
              <a:t>dynamic </a:t>
            </a:r>
            <a:r>
              <a:rPr lang="en-US" sz="1200" dirty="0" smtClean="0">
                <a:solidFill>
                  <a:schemeClr val="tx1"/>
                </a:solidFill>
              </a:rPr>
              <a:t>changes in</a:t>
            </a:r>
            <a:r>
              <a:rPr lang="en-US" sz="1200" dirty="0" smtClean="0">
                <a:solidFill>
                  <a:schemeClr val="tx1"/>
                </a:solidFill>
                <a:latin typeface="+mn-lt"/>
              </a:rPr>
              <a:t> mission focus, data sources</a:t>
            </a:r>
            <a:r>
              <a:rPr lang="en-US" sz="1200" dirty="0" smtClean="0">
                <a:solidFill>
                  <a:schemeClr val="tx1"/>
                </a:solidFill>
              </a:rPr>
              <a:t>, network availability, and environmental conditions</a:t>
            </a:r>
            <a:endParaRPr lang="en-US" sz="1200" dirty="0">
              <a:solidFill>
                <a:schemeClr val="tx1"/>
              </a:solidFill>
            </a:endParaRPr>
          </a:p>
        </p:txBody>
      </p:sp>
      <p:sp>
        <p:nvSpPr>
          <p:cNvPr id="120" name="TextBox 119"/>
          <p:cNvSpPr txBox="1"/>
          <p:nvPr/>
        </p:nvSpPr>
        <p:spPr>
          <a:xfrm>
            <a:off x="3281450" y="4964530"/>
            <a:ext cx="251698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have confidence to use &amp; </a:t>
            </a:r>
            <a:r>
              <a:rPr lang="en-US" sz="1200" dirty="0" smtClean="0"/>
              <a:t>share adapted solutions in mission-critical contexts</a:t>
            </a:r>
            <a:endParaRPr lang="en-US" sz="1200" dirty="0">
              <a:solidFill>
                <a:schemeClr val="dk1"/>
              </a:solidFill>
              <a:latin typeface="+mn-lt"/>
            </a:endParaRPr>
          </a:p>
        </p:txBody>
      </p:sp>
      <p:sp>
        <p:nvSpPr>
          <p:cNvPr id="121" name="TextBox 120"/>
          <p:cNvSpPr txBox="1"/>
          <p:nvPr/>
        </p:nvSpPr>
        <p:spPr>
          <a:xfrm>
            <a:off x="402783" y="3924221"/>
            <a:ext cx="2212271"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be able to analyze solutions &amp; improve them</a:t>
            </a:r>
            <a:r>
              <a:rPr lang="en-US" sz="1200" dirty="0"/>
              <a:t> </a:t>
            </a:r>
            <a:r>
              <a:rPr lang="en-US" sz="1200" dirty="0" smtClean="0"/>
              <a:t>throughout the lifecycle</a:t>
            </a:r>
            <a:endParaRPr lang="en-US" sz="1200" dirty="0">
              <a:solidFill>
                <a:schemeClr val="dk1"/>
              </a:solidFill>
              <a:latin typeface="+mn-lt"/>
            </a:endParaRPr>
          </a:p>
        </p:txBody>
      </p:sp>
      <p:sp>
        <p:nvSpPr>
          <p:cNvPr id="49" name="Rounded Rectangle 48"/>
          <p:cNvSpPr/>
          <p:nvPr/>
        </p:nvSpPr>
        <p:spPr bwMode="auto">
          <a:xfrm>
            <a:off x="101600" y="6310881"/>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smtClean="0">
                <a:ea typeface="ＭＳ Ｐゴシック" pitchFamily="1" charset="-128"/>
              </a:rPr>
              <a:t>Mission support applications must adapt reliably and efficiently to </a:t>
            </a:r>
          </a:p>
          <a:p>
            <a:pPr algn="ctr">
              <a:lnSpc>
                <a:spcPct val="90000"/>
              </a:lnSpc>
              <a:spcBef>
                <a:spcPts val="300"/>
              </a:spcBef>
            </a:pPr>
            <a:r>
              <a:rPr lang="en-US" sz="1600" i="1" dirty="0" smtClean="0">
                <a:ea typeface="ＭＳ Ｐゴシック" pitchFamily="1" charset="-128"/>
              </a:rPr>
              <a:t>accommodate these dynamic factors and changes </a:t>
            </a:r>
            <a:endParaRPr lang="en-US" sz="1600" i="1" dirty="0">
              <a:ea typeface="ＭＳ Ｐゴシック" pitchFamily="1" charset="-128"/>
            </a:endParaRPr>
          </a:p>
        </p:txBody>
      </p:sp>
    </p:spTree>
    <p:extLst>
      <p:ext uri="{BB962C8B-B14F-4D97-AF65-F5344CB8AC3E}">
        <p14:creationId xmlns:p14="http://schemas.microsoft.com/office/powerpoint/2010/main" val="45239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P spid="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369651" y="1085798"/>
            <a:ext cx="4173166" cy="4400603"/>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TextBox 3"/>
          <p:cNvSpPr txBox="1"/>
          <p:nvPr/>
        </p:nvSpPr>
        <p:spPr>
          <a:xfrm>
            <a:off x="1521708" y="624133"/>
            <a:ext cx="1418978" cy="461665"/>
          </a:xfrm>
          <a:prstGeom prst="rect">
            <a:avLst/>
          </a:prstGeom>
          <a:noFill/>
        </p:spPr>
        <p:txBody>
          <a:bodyPr wrap="none" rtlCol="0">
            <a:spAutoFit/>
          </a:bodyPr>
          <a:lstStyle/>
          <a:p>
            <a:r>
              <a:rPr lang="en-US" dirty="0" smtClean="0"/>
              <a:t>Changes</a:t>
            </a:r>
            <a:endParaRPr lang="en-US" dirty="0"/>
          </a:p>
        </p:txBody>
      </p:sp>
      <p:sp>
        <p:nvSpPr>
          <p:cNvPr id="5" name="Rectangle 4"/>
          <p:cNvSpPr/>
          <p:nvPr/>
        </p:nvSpPr>
        <p:spPr bwMode="auto">
          <a:xfrm>
            <a:off x="1176992" y="1665827"/>
            <a:ext cx="2588651" cy="158187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182880" marR="0" indent="-91440" defTabSz="914400" rtl="0" eaLnBrk="1" fontAlgn="base" latinLnBrk="0" hangingPunct="1">
              <a:lnSpc>
                <a:spcPct val="100000"/>
              </a:lnSpc>
              <a:spcBef>
                <a:spcPts val="6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Mission Requirements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Number of nodes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Roles of participants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Interoperability</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Include/Exclude data</a:t>
            </a: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1176993" y="3304208"/>
            <a:ext cx="2588651" cy="1598868"/>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182880" indent="-91440">
              <a:spcBef>
                <a:spcPts val="600"/>
              </a:spcBef>
            </a:pPr>
            <a:r>
              <a:rPr lang="en-US" sz="1600" b="1" dirty="0">
                <a:ea typeface="ＭＳ Ｐゴシック" pitchFamily="1" charset="-128"/>
              </a:rPr>
              <a:t>Deployment environment</a:t>
            </a:r>
          </a:p>
          <a:p>
            <a:pPr marL="182880" indent="-91440">
              <a:spcBef>
                <a:spcPts val="600"/>
              </a:spcBef>
              <a:buFont typeface="Arial" pitchFamily="34" charset="0"/>
              <a:buChar char="•"/>
            </a:pPr>
            <a:r>
              <a:rPr lang="en-US" sz="1600" b="1" dirty="0">
                <a:ea typeface="ＭＳ Ｐゴシック" pitchFamily="1" charset="-128"/>
              </a:rPr>
              <a:t>Hardware</a:t>
            </a:r>
          </a:p>
          <a:p>
            <a:pPr marL="182880" indent="-91440">
              <a:spcBef>
                <a:spcPts val="600"/>
              </a:spcBef>
              <a:buFont typeface="Arial" pitchFamily="34" charset="0"/>
              <a:buChar char="•"/>
            </a:pPr>
            <a:r>
              <a:rPr lang="en-US" sz="1600" b="1" dirty="0">
                <a:ea typeface="ＭＳ Ｐゴシック" pitchFamily="1" charset="-128"/>
              </a:rPr>
              <a:t>Operating </a:t>
            </a:r>
            <a:r>
              <a:rPr lang="en-US" sz="1600" b="1" dirty="0" smtClean="0">
                <a:ea typeface="ＭＳ Ｐゴシック" pitchFamily="1" charset="-128"/>
              </a:rPr>
              <a:t>system</a:t>
            </a:r>
          </a:p>
          <a:p>
            <a:pPr marL="182880" indent="-91440">
              <a:spcBef>
                <a:spcPts val="600"/>
              </a:spcBef>
              <a:buFont typeface="Arial" pitchFamily="34" charset="0"/>
              <a:buChar char="•"/>
            </a:pPr>
            <a:r>
              <a:rPr lang="en-US" sz="1600" b="1" dirty="0" smtClean="0">
                <a:ea typeface="ＭＳ Ｐゴシック" pitchFamily="1" charset="-128"/>
              </a:rPr>
              <a:t>Network</a:t>
            </a:r>
            <a:endParaRPr lang="en-US" sz="1600" b="1" dirty="0">
              <a:ea typeface="ＭＳ Ｐゴシック" pitchFamily="1" charset="-128"/>
            </a:endParaRPr>
          </a:p>
          <a:p>
            <a:pPr marL="182880" indent="-91440">
              <a:spcBef>
                <a:spcPts val="600"/>
              </a:spcBef>
              <a:buFont typeface="Arial" pitchFamily="34" charset="0"/>
              <a:buChar char="•"/>
            </a:pPr>
            <a:r>
              <a:rPr lang="en-US" sz="1600" b="1" dirty="0">
                <a:ea typeface="ＭＳ Ｐゴシック" pitchFamily="1" charset="-128"/>
              </a:rPr>
              <a:t>Third-party libraries</a:t>
            </a:r>
          </a:p>
        </p:txBody>
      </p:sp>
      <p:sp>
        <p:nvSpPr>
          <p:cNvPr id="10" name="Oval 9"/>
          <p:cNvSpPr/>
          <p:nvPr/>
        </p:nvSpPr>
        <p:spPr bwMode="auto">
          <a:xfrm>
            <a:off x="4881732" y="1085798"/>
            <a:ext cx="3477296" cy="435799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5759711" y="1840607"/>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Substitution</a:t>
            </a:r>
          </a:p>
        </p:txBody>
      </p:sp>
      <p:sp>
        <p:nvSpPr>
          <p:cNvPr id="13" name="TextBox 12"/>
          <p:cNvSpPr txBox="1"/>
          <p:nvPr/>
        </p:nvSpPr>
        <p:spPr>
          <a:xfrm>
            <a:off x="5501743" y="639295"/>
            <a:ext cx="1811714" cy="461665"/>
          </a:xfrm>
          <a:prstGeom prst="rect">
            <a:avLst/>
          </a:prstGeom>
          <a:noFill/>
        </p:spPr>
        <p:txBody>
          <a:bodyPr wrap="none" rtlCol="0">
            <a:spAutoFit/>
          </a:bodyPr>
          <a:lstStyle/>
          <a:p>
            <a:r>
              <a:rPr lang="en-US" dirty="0" smtClean="0"/>
              <a:t>Adaptations</a:t>
            </a:r>
            <a:endParaRPr lang="en-US" dirty="0"/>
          </a:p>
        </p:txBody>
      </p:sp>
      <p:sp>
        <p:nvSpPr>
          <p:cNvPr id="14" name="Rectangle 13"/>
          <p:cNvSpPr/>
          <p:nvPr/>
        </p:nvSpPr>
        <p:spPr bwMode="auto">
          <a:xfrm>
            <a:off x="5759711" y="2832279"/>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Addition</a:t>
            </a:r>
          </a:p>
        </p:txBody>
      </p:sp>
      <p:sp>
        <p:nvSpPr>
          <p:cNvPr id="15" name="Rectangle 14"/>
          <p:cNvSpPr/>
          <p:nvPr/>
        </p:nvSpPr>
        <p:spPr bwMode="auto">
          <a:xfrm>
            <a:off x="5759711" y="3873325"/>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Removal</a:t>
            </a:r>
          </a:p>
        </p:txBody>
      </p:sp>
      <p:sp>
        <p:nvSpPr>
          <p:cNvPr id="12" name="Rounded Rectangle 11"/>
          <p:cNvSpPr/>
          <p:nvPr/>
        </p:nvSpPr>
        <p:spPr bwMode="auto">
          <a:xfrm>
            <a:off x="91873" y="6284577"/>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smtClean="0">
                <a:ea typeface="ＭＳ Ｐゴシック" pitchFamily="1" charset="-128"/>
              </a:rPr>
              <a:t>Change drivers can affect what is available in the target environment or functionality that the mission </a:t>
            </a:r>
          </a:p>
          <a:p>
            <a:pPr algn="ctr">
              <a:lnSpc>
                <a:spcPct val="90000"/>
              </a:lnSpc>
              <a:spcBef>
                <a:spcPts val="300"/>
              </a:spcBef>
            </a:pPr>
            <a:r>
              <a:rPr lang="en-US" sz="1600" i="1" dirty="0" smtClean="0">
                <a:ea typeface="ＭＳ Ｐゴシック" pitchFamily="1" charset="-128"/>
              </a:rPr>
              <a:t>needs; Adaptations can be largely thought of as three basic types of program transformation</a:t>
            </a:r>
            <a:endParaRPr lang="en-US" sz="1600" i="1" dirty="0">
              <a:ea typeface="ＭＳ Ｐゴシック" pitchFamily="1" charset="-128"/>
            </a:endParaRPr>
          </a:p>
        </p:txBody>
      </p:sp>
      <p:sp>
        <p:nvSpPr>
          <p:cNvPr id="7" name="Right Arrow 6"/>
          <p:cNvSpPr/>
          <p:nvPr/>
        </p:nvSpPr>
        <p:spPr bwMode="auto">
          <a:xfrm>
            <a:off x="4309033" y="2705637"/>
            <a:ext cx="631065" cy="1030310"/>
          </a:xfrm>
          <a:prstGeom prst="rightArrow">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288190" y="113333"/>
            <a:ext cx="8672749" cy="276999"/>
          </a:xfrm>
          <a:noFill/>
          <a:ln w="9525">
            <a:noFill/>
            <a:miter lim="800000"/>
            <a:headEnd/>
            <a:tailEnd/>
          </a:ln>
          <a:effectLst/>
        </p:spPr>
        <p:txBody>
          <a:bodyPr vert="horz" wrap="square" lIns="0" tIns="0" rIns="0" bIns="0" numCol="1" anchor="t" anchorCtr="0" compatLnSpc="1">
            <a:prstTxWarp prst="textNoShape">
              <a:avLst/>
            </a:prstTxWarp>
            <a:spAutoFit/>
          </a:bodyPr>
          <a:lstStyle/>
          <a:p>
            <a:pPr algn="ctr"/>
            <a:r>
              <a:rPr lang="en-US" sz="2000" dirty="0"/>
              <a:t>Organizing Changes and Adaptive Response to Changes</a:t>
            </a:r>
          </a:p>
        </p:txBody>
      </p:sp>
    </p:spTree>
    <p:extLst>
      <p:ext uri="{BB962C8B-B14F-4D97-AF65-F5344CB8AC3E}">
        <p14:creationId xmlns:p14="http://schemas.microsoft.com/office/powerpoint/2010/main" val="3458079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 Server and ATAK</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37</a:t>
            </a:fld>
            <a:endParaRPr lang="en-US"/>
          </a:p>
        </p:txBody>
      </p:sp>
    </p:spTree>
    <p:extLst>
      <p:ext uri="{BB962C8B-B14F-4D97-AF65-F5344CB8AC3E}">
        <p14:creationId xmlns:p14="http://schemas.microsoft.com/office/powerpoint/2010/main" val="42916753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Usability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38</a:t>
            </a:fld>
            <a:endParaRPr lang="en-US"/>
          </a:p>
        </p:txBody>
      </p:sp>
    </p:spTree>
    <p:extLst>
      <p:ext uri="{BB962C8B-B14F-4D97-AF65-F5344CB8AC3E}">
        <p14:creationId xmlns:p14="http://schemas.microsoft.com/office/powerpoint/2010/main" val="24576381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150495"/>
            <a:ext cx="8229600" cy="4525963"/>
          </a:xfrm>
        </p:spPr>
        <p:txBody>
          <a:bodyPr/>
          <a:lstStyle/>
          <a:p>
            <a:r>
              <a:rPr lang="en-US" sz="2400" dirty="0" smtClean="0"/>
              <a:t>How are we making </a:t>
            </a:r>
            <a:r>
              <a:rPr lang="en-US" sz="2400" dirty="0" err="1" smtClean="0"/>
              <a:t>IMMoRTALS</a:t>
            </a:r>
            <a:r>
              <a:rPr lang="en-US" sz="2400" dirty="0" smtClean="0"/>
              <a:t> usable by its intended users (maintainers of ATAK/TAK Server)</a:t>
            </a:r>
          </a:p>
          <a:p>
            <a:pPr lvl="1"/>
            <a:r>
              <a:rPr lang="en-US" sz="2000" dirty="0" smtClean="0"/>
              <a:t>Help with building up the semantic model (by using annotations)</a:t>
            </a:r>
          </a:p>
          <a:p>
            <a:pPr lvl="1"/>
            <a:r>
              <a:rPr lang="en-US" sz="2000" dirty="0" smtClean="0"/>
              <a:t>Help with building up the dependency and resource usages (program analysis, automation)</a:t>
            </a:r>
          </a:p>
          <a:p>
            <a:pPr lvl="1"/>
            <a:r>
              <a:rPr lang="en-US" sz="2000" dirty="0" smtClean="0"/>
              <a:t>GME– Fred to think more</a:t>
            </a:r>
          </a:p>
          <a:p>
            <a:pPr lvl="1"/>
            <a:r>
              <a:rPr lang="en-US" sz="2000" dirty="0" smtClean="0"/>
              <a:t>Managing domain model  </a:t>
            </a:r>
            <a:r>
              <a:rPr lang="en-US" sz="2000" smtClean="0"/>
              <a:t>(Jacob)</a:t>
            </a:r>
            <a:endParaRPr lang="en-US" sz="2000" dirty="0" smtClean="0"/>
          </a:p>
          <a:p>
            <a:pPr lvl="1"/>
            <a:endParaRPr lang="en-US" sz="2000" dirty="0"/>
          </a:p>
          <a:p>
            <a:r>
              <a:rPr lang="en-US" sz="2400" dirty="0" smtClean="0"/>
              <a:t>What are the issues that are hindering usability </a:t>
            </a:r>
          </a:p>
          <a:p>
            <a:pPr lvl="1"/>
            <a:r>
              <a:rPr lang="en-US" sz="2000" dirty="0" smtClean="0"/>
              <a:t>There is still some gap between what humans conceive in terms of the mission requirements and the system</a:t>
            </a:r>
          </a:p>
          <a:p>
            <a:pPr lvl="2"/>
            <a:r>
              <a:rPr lang="en-US" sz="1600" dirty="0" smtClean="0"/>
              <a:t>Is there an analog for environment changes </a:t>
            </a:r>
          </a:p>
          <a:p>
            <a:pPr lvl="1"/>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39</a:t>
            </a:fld>
            <a:endParaRPr lang="en-US"/>
          </a:p>
        </p:txBody>
      </p:sp>
    </p:spTree>
    <p:extLst>
      <p:ext uri="{BB962C8B-B14F-4D97-AF65-F5344CB8AC3E}">
        <p14:creationId xmlns:p14="http://schemas.microsoft.com/office/powerpoint/2010/main" val="212267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err="1" smtClean="0"/>
              <a:t>Programmatics</a:t>
            </a:r>
            <a:endParaRPr lang="en-US" dirty="0" smtClean="0"/>
          </a:p>
          <a:p>
            <a:r>
              <a:rPr lang="en-US" dirty="0" smtClean="0"/>
              <a:t>Summary of progress</a:t>
            </a:r>
          </a:p>
          <a:p>
            <a:r>
              <a:rPr lang="en-US" dirty="0" smtClean="0"/>
              <a:t>Goals (platform, domain)</a:t>
            </a:r>
          </a:p>
          <a:p>
            <a:r>
              <a:rPr lang="en-US" dirty="0" smtClean="0"/>
              <a:t>Key concepts and assumptions</a:t>
            </a:r>
          </a:p>
          <a:p>
            <a:r>
              <a:rPr lang="en-US" dirty="0" smtClean="0"/>
              <a:t>Approach</a:t>
            </a:r>
          </a:p>
          <a:p>
            <a:r>
              <a:rPr lang="en-US" dirty="0" smtClean="0"/>
              <a:t>System overview</a:t>
            </a:r>
          </a:p>
          <a:p>
            <a:r>
              <a:rPr lang="en-US" dirty="0" smtClean="0"/>
              <a:t>Phase 1 CPs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spTree>
    <p:extLst>
      <p:ext uri="{BB962C8B-B14F-4D97-AF65-F5344CB8AC3E}">
        <p14:creationId xmlns:p14="http://schemas.microsoft.com/office/powerpoint/2010/main" val="3222045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Conclusion, Action Items</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40</a:t>
            </a:fld>
            <a:endParaRPr lang="en-US"/>
          </a:p>
        </p:txBody>
      </p:sp>
    </p:spTree>
    <p:extLst>
      <p:ext uri="{BB962C8B-B14F-4D97-AF65-F5344CB8AC3E}">
        <p14:creationId xmlns:p14="http://schemas.microsoft.com/office/powerpoint/2010/main" val="1722049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Programmatics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grpSp>
        <p:nvGrpSpPr>
          <p:cNvPr id="12" name="Group 11"/>
          <p:cNvGrpSpPr/>
          <p:nvPr/>
        </p:nvGrpSpPr>
        <p:grpSpPr>
          <a:xfrm>
            <a:off x="1169011" y="1160177"/>
            <a:ext cx="6374251" cy="4519246"/>
            <a:chOff x="477349" y="1045796"/>
            <a:chExt cx="6374251" cy="4519246"/>
          </a:xfrm>
        </p:grpSpPr>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349" y="1069242"/>
              <a:ext cx="6248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2632369" y="1160177"/>
              <a:ext cx="2103754" cy="139569"/>
            </a:xfrm>
            <a:prstGeom prst="rect">
              <a:avLst/>
            </a:prstGeom>
          </p:spPr>
        </p:pic>
        <p:pic>
          <p:nvPicPr>
            <p:cNvPr id="9" name="Picture 8"/>
            <p:cNvPicPr>
              <a:picLocks noChangeAspect="1"/>
            </p:cNvPicPr>
            <p:nvPr/>
          </p:nvPicPr>
          <p:blipFill>
            <a:blip r:embed="rId3"/>
            <a:stretch>
              <a:fillRect/>
            </a:stretch>
          </p:blipFill>
          <p:spPr>
            <a:xfrm>
              <a:off x="4736123" y="1160177"/>
              <a:ext cx="2103754" cy="139569"/>
            </a:xfrm>
            <a:prstGeom prst="rect">
              <a:avLst/>
            </a:prstGeom>
          </p:spPr>
        </p:pic>
        <p:pic>
          <p:nvPicPr>
            <p:cNvPr id="10" name="Picture 9"/>
            <p:cNvPicPr>
              <a:picLocks noChangeAspect="1"/>
            </p:cNvPicPr>
            <p:nvPr/>
          </p:nvPicPr>
          <p:blipFill>
            <a:blip r:embed="rId4"/>
            <a:stretch>
              <a:fillRect/>
            </a:stretch>
          </p:blipFill>
          <p:spPr>
            <a:xfrm>
              <a:off x="2632369" y="1048197"/>
              <a:ext cx="2103754" cy="204511"/>
            </a:xfrm>
            <a:prstGeom prst="rect">
              <a:avLst/>
            </a:prstGeom>
          </p:spPr>
        </p:pic>
        <p:pic>
          <p:nvPicPr>
            <p:cNvPr id="11" name="Picture 10"/>
            <p:cNvPicPr>
              <a:picLocks noChangeAspect="1"/>
            </p:cNvPicPr>
            <p:nvPr/>
          </p:nvPicPr>
          <p:blipFill>
            <a:blip r:embed="rId5"/>
            <a:stretch>
              <a:fillRect/>
            </a:stretch>
          </p:blipFill>
          <p:spPr>
            <a:xfrm>
              <a:off x="4721199" y="1045796"/>
              <a:ext cx="2130401" cy="183466"/>
            </a:xfrm>
            <a:prstGeom prst="rect">
              <a:avLst/>
            </a:prstGeom>
          </p:spPr>
        </p:pic>
      </p:grpSp>
      <p:cxnSp>
        <p:nvCxnSpPr>
          <p:cNvPr id="14" name="Straight Connector 13"/>
          <p:cNvCxnSpPr/>
          <p:nvPr/>
        </p:nvCxnSpPr>
        <p:spPr>
          <a:xfrm>
            <a:off x="5103442" y="957263"/>
            <a:ext cx="0" cy="5029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31323" y="6068524"/>
            <a:ext cx="1992923" cy="369332"/>
          </a:xfrm>
          <a:prstGeom prst="rect">
            <a:avLst/>
          </a:prstGeom>
          <a:noFill/>
        </p:spPr>
        <p:txBody>
          <a:bodyPr wrap="square" rtlCol="0">
            <a:spAutoFit/>
          </a:bodyPr>
          <a:lstStyle/>
          <a:p>
            <a:r>
              <a:rPr lang="en-US" dirty="0" smtClean="0"/>
              <a:t>We are here</a:t>
            </a:r>
            <a:endParaRPr lang="en-US" dirty="0"/>
          </a:p>
        </p:txBody>
      </p:sp>
    </p:spTree>
    <p:extLst>
      <p:ext uri="{BB962C8B-B14F-4D97-AF65-F5344CB8AC3E}">
        <p14:creationId xmlns:p14="http://schemas.microsoft.com/office/powerpoint/2010/main" val="244074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Status/Summary of Progress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6</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700686" y="1103575"/>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4758138" y="483578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3256863" cy="923330"/>
          </a:xfrm>
          <a:prstGeom prst="rect">
            <a:avLst/>
          </a:prstGeom>
          <a:noFill/>
        </p:spPr>
        <p:txBody>
          <a:bodyPr wrap="square" rtlCol="0">
            <a:spAutoFit/>
          </a:bodyPr>
          <a:lstStyle/>
          <a:p>
            <a:r>
              <a:rPr lang="en-US" dirty="0" smtClean="0"/>
              <a:t>Publications:</a:t>
            </a:r>
          </a:p>
          <a:p>
            <a:r>
              <a:rPr lang="en-US" dirty="0" smtClean="0"/>
              <a:t>3 accepted</a:t>
            </a:r>
          </a:p>
          <a:p>
            <a:r>
              <a:rPr lang="en-US" dirty="0" smtClean="0"/>
              <a:t>6 submitted </a:t>
            </a:r>
            <a:endParaRPr lang="en-US" dirty="0"/>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513313" y="3999908"/>
            <a:ext cx="1610121" cy="338554"/>
          </a:xfrm>
          <a:prstGeom prst="rect">
            <a:avLst/>
          </a:prstGeom>
          <a:noFill/>
        </p:spPr>
        <p:txBody>
          <a:bodyPr wrap="square" rtlCol="0">
            <a:spAutoFit/>
          </a:bodyPr>
          <a:lstStyle/>
          <a:p>
            <a:r>
              <a:rPr lang="en-US" sz="1600" dirty="0" smtClean="0">
                <a:latin typeface="Arial Narrow" panose="020B0606020202030204" pitchFamily="34" charset="0"/>
              </a:rPr>
              <a:t>Recently Started</a:t>
            </a:r>
            <a:endParaRPr lang="en-US" sz="1600" dirty="0">
              <a:latin typeface="Arial Narrow" panose="020B0606020202030204" pitchFamily="34" charset="0"/>
            </a:endParaRPr>
          </a:p>
        </p:txBody>
      </p:sp>
      <p:sp>
        <p:nvSpPr>
          <p:cNvPr id="61" name="TextBox 60"/>
          <p:cNvSpPr txBox="1"/>
          <p:nvPr/>
        </p:nvSpPr>
        <p:spPr>
          <a:xfrm>
            <a:off x="7744767" y="2629201"/>
            <a:ext cx="1147211" cy="1077218"/>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81" name="Rectangular Callout 80"/>
          <p:cNvSpPr/>
          <p:nvPr/>
        </p:nvSpPr>
        <p:spPr>
          <a:xfrm>
            <a:off x="2782128" y="4751693"/>
            <a:ext cx="1263279" cy="703176"/>
          </a:xfrm>
          <a:prstGeom prst="wedgeRectCallout">
            <a:avLst>
              <a:gd name="adj1" fmla="val 33882"/>
              <a:gd name="adj2" fmla="val -10276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Apr Site Visit End to end Demo</a:t>
            </a:r>
            <a:endParaRPr lang="en-US" sz="1600" dirty="0">
              <a:solidFill>
                <a:schemeClr val="tx1"/>
              </a:solidFill>
            </a:endParaRPr>
          </a:p>
        </p:txBody>
      </p:sp>
      <p:sp>
        <p:nvSpPr>
          <p:cNvPr id="4" name="TextBox 3"/>
          <p:cNvSpPr txBox="1"/>
          <p:nvPr/>
        </p:nvSpPr>
        <p:spPr>
          <a:xfrm>
            <a:off x="6528551" y="5454869"/>
            <a:ext cx="1942349" cy="369332"/>
          </a:xfrm>
          <a:prstGeom prst="rect">
            <a:avLst/>
          </a:prstGeom>
          <a:solidFill>
            <a:srgbClr val="FF0000"/>
          </a:solidFill>
        </p:spPr>
        <p:txBody>
          <a:bodyPr wrap="square" rtlCol="0">
            <a:spAutoFit/>
          </a:bodyPr>
          <a:lstStyle/>
          <a:p>
            <a:r>
              <a:rPr lang="en-US" dirty="0" smtClean="0"/>
              <a:t>TB Updated</a:t>
            </a:r>
            <a:endParaRPr lang="en-US" dirty="0"/>
          </a:p>
        </p:txBody>
      </p:sp>
    </p:spTree>
    <p:extLst>
      <p:ext uri="{BB962C8B-B14F-4D97-AF65-F5344CB8AC3E}">
        <p14:creationId xmlns:p14="http://schemas.microsoft.com/office/powerpoint/2010/main" val="2290577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Progress</a:t>
            </a:r>
            <a:endParaRPr lang="en-US" dirty="0"/>
          </a:p>
        </p:txBody>
      </p:sp>
      <p:sp>
        <p:nvSpPr>
          <p:cNvPr id="4" name="Content Placeholder 3"/>
          <p:cNvSpPr>
            <a:spLocks noGrp="1"/>
          </p:cNvSpPr>
          <p:nvPr>
            <p:ph idx="1"/>
          </p:nvPr>
        </p:nvSpPr>
        <p:spPr>
          <a:xfrm>
            <a:off x="457200" y="1280160"/>
            <a:ext cx="8229600" cy="4525963"/>
          </a:xfrm>
        </p:spPr>
        <p:txBody>
          <a:bodyPr/>
          <a:lstStyle/>
          <a:p>
            <a:r>
              <a:rPr lang="en-US" i="1" dirty="0" smtClean="0"/>
              <a:t>TBD</a:t>
            </a:r>
          </a:p>
        </p:txBody>
      </p:sp>
      <p:sp>
        <p:nvSpPr>
          <p:cNvPr id="3" name="Slide Number Placeholder 2"/>
          <p:cNvSpPr>
            <a:spLocks noGrp="1"/>
          </p:cNvSpPr>
          <p:nvPr>
            <p:ph type="sldNum" sz="quarter" idx="12"/>
          </p:nvPr>
        </p:nvSpPr>
        <p:spPr/>
        <p:txBody>
          <a:bodyPr/>
          <a:lstStyle/>
          <a:p>
            <a:fld id="{5163728A-5C6C-4DC9-ACFF-9E47917C1905}" type="slidenum">
              <a:rPr lang="en-US" smtClean="0"/>
              <a:pPr/>
              <a:t>7</a:t>
            </a:fld>
            <a:endParaRPr lang="en-US"/>
          </a:p>
        </p:txBody>
      </p:sp>
    </p:spTree>
    <p:extLst>
      <p:ext uri="{BB962C8B-B14F-4D97-AF65-F5344CB8AC3E}">
        <p14:creationId xmlns:p14="http://schemas.microsoft.com/office/powerpoint/2010/main" val="3759356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Goals and CONOPS</a:t>
            </a:r>
            <a:endParaRPr lang="en-US" dirty="0"/>
          </a:p>
        </p:txBody>
      </p:sp>
      <p:sp>
        <p:nvSpPr>
          <p:cNvPr id="3" name="Content Placeholder 2"/>
          <p:cNvSpPr>
            <a:spLocks noGrp="1"/>
          </p:cNvSpPr>
          <p:nvPr>
            <p:ph idx="1"/>
          </p:nvPr>
        </p:nvSpPr>
        <p:spPr>
          <a:xfrm>
            <a:off x="258552" y="1159934"/>
            <a:ext cx="8229600" cy="4525963"/>
          </a:xfrm>
        </p:spPr>
        <p:txBody>
          <a:bodyPr/>
          <a:lstStyle/>
          <a:p>
            <a:r>
              <a:rPr lang="en-US" dirty="0" err="1" smtClean="0"/>
              <a:t>IMMoRTALS</a:t>
            </a:r>
            <a:r>
              <a:rPr lang="en-US" dirty="0" smtClean="0"/>
              <a:t> Platform</a:t>
            </a:r>
          </a:p>
          <a:p>
            <a:pPr lvl="1"/>
            <a:r>
              <a:rPr lang="en-US" dirty="0" smtClean="0"/>
              <a:t>Marti + ATAK light clients for sharing SA information</a:t>
            </a:r>
          </a:p>
          <a:p>
            <a:r>
              <a:rPr lang="en-US" dirty="0" err="1" smtClean="0"/>
              <a:t>IMMoRTALS</a:t>
            </a:r>
            <a:r>
              <a:rPr lang="en-US" dirty="0" smtClean="0"/>
              <a:t> Domain</a:t>
            </a:r>
          </a:p>
          <a:p>
            <a:pPr lvl="1"/>
            <a:r>
              <a:rPr lang="en-US" dirty="0" smtClean="0"/>
              <a:t>SA Data (location, images, short text annotations)</a:t>
            </a:r>
          </a:p>
          <a:p>
            <a:pPr lvl="1"/>
            <a:r>
              <a:rPr lang="en-US" dirty="0" smtClean="0"/>
              <a:t>Sharing– sending, receiving, storing</a:t>
            </a:r>
          </a:p>
          <a:p>
            <a:r>
              <a:rPr lang="en-US" dirty="0" smtClean="0"/>
              <a:t> Adapt the baseline to varying missions</a:t>
            </a:r>
          </a:p>
          <a:p>
            <a:pPr lvl="1"/>
            <a:r>
              <a:rPr lang="en-US" dirty="0" smtClean="0"/>
              <a:t>Changes in functional requirements</a:t>
            </a:r>
          </a:p>
          <a:p>
            <a:pPr lvl="1"/>
            <a:r>
              <a:rPr lang="en-US" dirty="0" smtClean="0"/>
              <a:t>Changes in available resources in the target environment</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a:t>
            </a:fld>
            <a:endParaRPr lang="en-US"/>
          </a:p>
        </p:txBody>
      </p:sp>
    </p:spTree>
    <p:extLst>
      <p:ext uri="{BB962C8B-B14F-4D97-AF65-F5344CB8AC3E}">
        <p14:creationId xmlns:p14="http://schemas.microsoft.com/office/powerpoint/2010/main" val="205630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nut 11"/>
          <p:cNvSpPr/>
          <p:nvPr/>
        </p:nvSpPr>
        <p:spPr bwMode="auto">
          <a:xfrm>
            <a:off x="1676400" y="773722"/>
            <a:ext cx="5205045" cy="4876801"/>
          </a:xfrm>
          <a:prstGeom prst="donut">
            <a:avLst/>
          </a:prstGeom>
          <a:ln>
            <a:solidFill>
              <a:schemeClr val="bg1">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339969" y="141062"/>
            <a:ext cx="8153400" cy="282129"/>
          </a:xfrm>
        </p:spPr>
        <p:txBody>
          <a:bodyPr/>
          <a:lstStyle/>
          <a:p>
            <a:r>
              <a:rPr lang="en-US" sz="2000" dirty="0" smtClean="0"/>
              <a:t>Dimensions of Mission-Specific Tactical Situation Awareness*</a:t>
            </a:r>
            <a:endParaRPr lang="en-US" sz="2000" dirty="0"/>
          </a:p>
        </p:txBody>
      </p:sp>
      <p:sp>
        <p:nvSpPr>
          <p:cNvPr id="5" name="Rounded Rectangle 4"/>
          <p:cNvSpPr/>
          <p:nvPr/>
        </p:nvSpPr>
        <p:spPr bwMode="auto">
          <a:xfrm>
            <a:off x="1395220" y="905809"/>
            <a:ext cx="2121876" cy="11723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a:spcBef>
                <a:spcPct val="50000"/>
              </a:spcBef>
              <a:buFontTx/>
              <a:buNone/>
            </a:pPr>
            <a:r>
              <a:rPr lang="en-US" sz="1200" b="1" dirty="0" smtClean="0">
                <a:ea typeface="ＭＳ Ｐゴシック" pitchFamily="1" charset="-128"/>
              </a:rPr>
              <a:t>Mission</a:t>
            </a:r>
          </a:p>
          <a:p>
            <a:pPr>
              <a:spcBef>
                <a:spcPct val="50000"/>
              </a:spcBef>
              <a:buFont typeface="Arial" pitchFamily="34" charset="0"/>
              <a:buChar char="•"/>
            </a:pPr>
            <a:r>
              <a:rPr lang="en-US" sz="1200" b="1" dirty="0" smtClean="0">
                <a:ea typeface="ＭＳ Ｐゴシック" pitchFamily="1" charset="-128"/>
              </a:rPr>
              <a:t> </a:t>
            </a:r>
            <a:r>
              <a:rPr lang="en-US" sz="1200" dirty="0" smtClean="0">
                <a:solidFill>
                  <a:schemeClr val="tx1"/>
                </a:solidFill>
                <a:ea typeface="ＭＳ Ｐゴシック" pitchFamily="1" charset="-128"/>
              </a:rPr>
              <a:t>ISR</a:t>
            </a:r>
          </a:p>
          <a:p>
            <a:pPr>
              <a:spcBef>
                <a:spcPct val="50000"/>
              </a:spcBef>
              <a:buFont typeface="Arial" pitchFamily="34" charset="0"/>
              <a:buChar char="•"/>
            </a:pPr>
            <a:r>
              <a:rPr lang="en-US" sz="1200" dirty="0" smtClean="0">
                <a:solidFill>
                  <a:schemeClr val="tx1"/>
                </a:solidFill>
                <a:ea typeface="ＭＳ Ｐゴシック" pitchFamily="1" charset="-128"/>
              </a:rPr>
              <a:t> Search and Rescue</a:t>
            </a:r>
          </a:p>
          <a:p>
            <a:pPr>
              <a:spcBef>
                <a:spcPct val="50000"/>
              </a:spcBef>
              <a:buFont typeface="Arial" pitchFamily="34" charset="0"/>
              <a:buChar char="•"/>
            </a:pPr>
            <a:r>
              <a:rPr lang="en-US" sz="1200" dirty="0" smtClean="0">
                <a:ea typeface="ＭＳ Ｐゴシック" pitchFamily="1" charset="-128"/>
              </a:rPr>
              <a:t> Supply</a:t>
            </a:r>
          </a:p>
        </p:txBody>
      </p:sp>
      <p:sp>
        <p:nvSpPr>
          <p:cNvPr id="6" name="Rounded Rectangle 5"/>
          <p:cNvSpPr/>
          <p:nvPr/>
        </p:nvSpPr>
        <p:spPr bwMode="auto">
          <a:xfrm>
            <a:off x="3297996" y="2687466"/>
            <a:ext cx="1992923" cy="996465"/>
          </a:xfrm>
          <a:prstGeom prst="roundRect">
            <a:avLst/>
          </a:prstGeom>
          <a:ln w="57150">
            <a:solidFill>
              <a:srgbClr val="FF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Location</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Geo coordinates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Terrain/buildings (images)</a:t>
            </a:r>
          </a:p>
        </p:txBody>
      </p:sp>
      <p:sp>
        <p:nvSpPr>
          <p:cNvPr id="7" name="Rounded Rectangle 6"/>
          <p:cNvSpPr/>
          <p:nvPr/>
        </p:nvSpPr>
        <p:spPr bwMode="auto">
          <a:xfrm>
            <a:off x="6002216" y="2714465"/>
            <a:ext cx="2274275" cy="114886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Surrounding</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No</a:t>
            </a:r>
            <a:r>
              <a:rPr kumimoji="0" lang="en-US" sz="1200" i="0" u="none" strike="noStrike" cap="none" normalizeH="0" dirty="0" smtClean="0">
                <a:ln>
                  <a:noFill/>
                </a:ln>
                <a:solidFill>
                  <a:schemeClr val="tx1"/>
                </a:solidFill>
                <a:effectLst/>
                <a:latin typeface="Arial" charset="0"/>
                <a:ea typeface="ＭＳ Ｐゴシック" pitchFamily="1" charset="-128"/>
              </a:rPr>
              <a:t> contact, taking fire</a:t>
            </a:r>
          </a:p>
          <a:p>
            <a:pPr>
              <a:spcBef>
                <a:spcPct val="50000"/>
              </a:spcBef>
              <a:buFont typeface="Arial" pitchFamily="34" charset="0"/>
              <a:buChar char="•"/>
            </a:pPr>
            <a:r>
              <a:rPr lang="en-US" sz="1200" dirty="0" smtClean="0">
                <a:ea typeface="ＭＳ Ｐゴシック" pitchFamily="1" charset="-128"/>
              </a:rPr>
              <a:t> Red/blue forces</a:t>
            </a:r>
          </a:p>
          <a:p>
            <a:pPr>
              <a:spcBef>
                <a:spcPct val="50000"/>
              </a:spcBef>
              <a:buFont typeface="Arial" pitchFamily="34" charset="0"/>
              <a:buChar char="•"/>
            </a:pPr>
            <a:r>
              <a:rPr kumimoji="0" lang="en-US" sz="1200" i="0" u="none" strike="noStrike" cap="none" normalizeH="0" baseline="0" dirty="0">
                <a:ln>
                  <a:noFill/>
                </a:ln>
                <a:solidFill>
                  <a:schemeClr val="tx1"/>
                </a:solidFill>
                <a:effectLst/>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Risk Estimated Distance</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ounded Rectangle 7"/>
          <p:cNvSpPr/>
          <p:nvPr/>
        </p:nvSpPr>
        <p:spPr bwMode="auto">
          <a:xfrm>
            <a:off x="5076088" y="4700953"/>
            <a:ext cx="2286004" cy="110197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Movement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Tracks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a:t>
            </a:r>
            <a:r>
              <a:rPr lang="en-US" sz="1200" baseline="0" dirty="0" smtClean="0">
                <a:solidFill>
                  <a:schemeClr val="tx1"/>
                </a:solidFill>
                <a:ea typeface="ＭＳ Ｐゴシック" pitchFamily="1" charset="-128"/>
              </a:rPr>
              <a:t>Planned/observed </a:t>
            </a:r>
            <a:r>
              <a:rPr lang="en-US" sz="1200" dirty="0">
                <a:solidFill>
                  <a:schemeClr val="tx1"/>
                </a:solidFill>
                <a:ea typeface="ＭＳ Ｐゴシック" pitchFamily="1" charset="-128"/>
              </a:rPr>
              <a:t>r</a:t>
            </a:r>
            <a:r>
              <a:rPr lang="en-US" sz="1200" baseline="0" dirty="0" smtClean="0">
                <a:solidFill>
                  <a:schemeClr val="tx1"/>
                </a:solidFill>
                <a:ea typeface="ＭＳ Ｐゴシック" pitchFamily="1" charset="-128"/>
              </a:rPr>
              <a:t>outes</a:t>
            </a:r>
          </a:p>
          <a:p>
            <a:pPr>
              <a:spcBef>
                <a:spcPct val="50000"/>
              </a:spcBef>
              <a:buFont typeface="Arial" pitchFamily="34" charset="0"/>
              <a:buChar char="•"/>
            </a:pPr>
            <a:r>
              <a:rPr lang="en-US" sz="1200" dirty="0" smtClean="0">
                <a:ea typeface="ＭＳ Ｐゴシック" pitchFamily="1" charset="-128"/>
              </a:rPr>
              <a:t> Velocity</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ounded Rectangle 8"/>
          <p:cNvSpPr/>
          <p:nvPr/>
        </p:nvSpPr>
        <p:spPr bwMode="auto">
          <a:xfrm>
            <a:off x="1411383" y="4745535"/>
            <a:ext cx="2028092" cy="103163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Equipment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Battery &amp; load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Fuel </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a:solidFill>
                  <a:schemeClr val="tx1"/>
                </a:solidFill>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A</a:t>
            </a:r>
            <a:r>
              <a:rPr kumimoji="0" lang="en-US" sz="1200" i="0" u="none" strike="noStrike" cap="none" normalizeH="0" baseline="0" dirty="0" smtClean="0">
                <a:ln>
                  <a:noFill/>
                </a:ln>
                <a:solidFill>
                  <a:schemeClr val="tx1"/>
                </a:solidFill>
                <a:effectLst/>
                <a:latin typeface="Arial" charset="0"/>
                <a:ea typeface="ＭＳ Ｐゴシック" pitchFamily="1" charset="-128"/>
              </a:rPr>
              <a:t>mmunition</a:t>
            </a:r>
          </a:p>
        </p:txBody>
      </p:sp>
      <p:sp>
        <p:nvSpPr>
          <p:cNvPr id="10" name="Rounded Rectangle 9"/>
          <p:cNvSpPr/>
          <p:nvPr/>
        </p:nvSpPr>
        <p:spPr bwMode="auto">
          <a:xfrm>
            <a:off x="339969" y="2753103"/>
            <a:ext cx="2438399" cy="13012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Policy</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Organization policies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Operating procedures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Rules of engagement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Mission plans </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ounded Rectangle 10"/>
          <p:cNvSpPr/>
          <p:nvPr/>
        </p:nvSpPr>
        <p:spPr bwMode="auto">
          <a:xfrm>
            <a:off x="4994022" y="755884"/>
            <a:ext cx="2403230" cy="127781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a typeface="ＭＳ Ｐゴシック" pitchFamily="1" charset="-128"/>
            </a:endParaRPr>
          </a:p>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Climate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Visibility, rain, wind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Temperature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Current &amp; future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endParaRPr lang="en-US" sz="1200" dirty="0" smtClean="0">
              <a:ea typeface="ＭＳ Ｐゴシック" pitchFamily="1" charset="-128"/>
            </a:endParaRPr>
          </a:p>
        </p:txBody>
      </p:sp>
      <p:sp>
        <p:nvSpPr>
          <p:cNvPr id="13" name="TextBox 12"/>
          <p:cNvSpPr txBox="1"/>
          <p:nvPr/>
        </p:nvSpPr>
        <p:spPr>
          <a:xfrm>
            <a:off x="257909" y="5873261"/>
            <a:ext cx="4806462" cy="230832"/>
          </a:xfrm>
          <a:prstGeom prst="rect">
            <a:avLst/>
          </a:prstGeom>
          <a:noFill/>
        </p:spPr>
        <p:txBody>
          <a:bodyPr wrap="square" rtlCol="0">
            <a:spAutoFit/>
          </a:bodyPr>
          <a:lstStyle/>
          <a:p>
            <a:pPr marL="0" lvl="1"/>
            <a:r>
              <a:rPr lang="en-US" sz="900" dirty="0" smtClean="0"/>
              <a:t>*Adapted from  Cognitive Radio Architecture Evolution, </a:t>
            </a:r>
            <a:r>
              <a:rPr lang="en-US" sz="900" dirty="0" err="1" smtClean="0"/>
              <a:t>Mitola</a:t>
            </a:r>
            <a:r>
              <a:rPr lang="en-US" sz="900" dirty="0" smtClean="0"/>
              <a:t>, IEEE, 2009</a:t>
            </a:r>
            <a:endParaRPr lang="en-US" sz="1000" dirty="0"/>
          </a:p>
        </p:txBody>
      </p:sp>
      <p:pic>
        <p:nvPicPr>
          <p:cNvPr id="1028" name="Picture 4"/>
          <p:cNvPicPr>
            <a:picLocks noChangeAspect="1" noChangeArrowheads="1"/>
          </p:cNvPicPr>
          <p:nvPr/>
        </p:nvPicPr>
        <p:blipFill>
          <a:blip r:embed="rId3" cstate="print"/>
          <a:srcRect/>
          <a:stretch>
            <a:fillRect/>
          </a:stretch>
        </p:blipFill>
        <p:spPr bwMode="auto">
          <a:xfrm>
            <a:off x="4644977" y="2384944"/>
            <a:ext cx="889488" cy="657719"/>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4" cstate="print"/>
          <a:srcRect/>
          <a:stretch>
            <a:fillRect/>
          </a:stretch>
        </p:blipFill>
        <p:spPr bwMode="auto">
          <a:xfrm>
            <a:off x="6691670" y="556591"/>
            <a:ext cx="1000124" cy="73855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5" cstate="print"/>
          <a:srcRect/>
          <a:stretch>
            <a:fillRect/>
          </a:stretch>
        </p:blipFill>
        <p:spPr bwMode="auto">
          <a:xfrm>
            <a:off x="7666892" y="2488798"/>
            <a:ext cx="879231" cy="65942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6" cstate="print"/>
          <a:srcRect/>
          <a:stretch>
            <a:fillRect/>
          </a:stretch>
        </p:blipFill>
        <p:spPr bwMode="auto">
          <a:xfrm>
            <a:off x="2741955" y="4565292"/>
            <a:ext cx="912446" cy="68433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7" cstate="print"/>
          <a:srcRect/>
          <a:stretch>
            <a:fillRect/>
          </a:stretch>
        </p:blipFill>
        <p:spPr bwMode="auto">
          <a:xfrm flipH="1">
            <a:off x="1981199" y="2542087"/>
            <a:ext cx="879231" cy="555267"/>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3" name="Picture 9"/>
          <p:cNvPicPr>
            <a:picLocks noChangeAspect="1" noChangeArrowheads="1"/>
          </p:cNvPicPr>
          <p:nvPr/>
        </p:nvPicPr>
        <p:blipFill>
          <a:blip r:embed="rId8" cstate="print"/>
          <a:srcRect/>
          <a:stretch>
            <a:fillRect/>
          </a:stretch>
        </p:blipFill>
        <p:spPr bwMode="auto">
          <a:xfrm>
            <a:off x="2683647" y="665108"/>
            <a:ext cx="962737" cy="609150"/>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4" name="Picture 10"/>
          <p:cNvPicPr>
            <a:picLocks noChangeAspect="1" noChangeArrowheads="1"/>
          </p:cNvPicPr>
          <p:nvPr/>
        </p:nvPicPr>
        <p:blipFill>
          <a:blip r:embed="rId9" cstate="print"/>
          <a:srcRect/>
          <a:stretch>
            <a:fillRect/>
          </a:stretch>
        </p:blipFill>
        <p:spPr bwMode="auto">
          <a:xfrm>
            <a:off x="6766225" y="4540157"/>
            <a:ext cx="823295" cy="63599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sp>
        <p:nvSpPr>
          <p:cNvPr id="4" name="Rectangle 3"/>
          <p:cNvSpPr/>
          <p:nvPr/>
        </p:nvSpPr>
        <p:spPr bwMode="auto">
          <a:xfrm>
            <a:off x="2778368" y="4027544"/>
            <a:ext cx="3365770" cy="346709"/>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600" dirty="0" smtClean="0">
                <a:ea typeface="ＭＳ Ｐゴシック" pitchFamily="1" charset="-128"/>
              </a:rPr>
              <a:t>Location is Central to Tactical SA</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5" name="Straight Arrow Connector 14"/>
          <p:cNvCxnSpPr>
            <a:stCxn id="4" idx="0"/>
          </p:cNvCxnSpPr>
          <p:nvPr/>
        </p:nvCxnSpPr>
        <p:spPr bwMode="auto">
          <a:xfrm flipV="1">
            <a:off x="4461253" y="3701770"/>
            <a:ext cx="2036" cy="325774"/>
          </a:xfrm>
          <a:prstGeom prst="straightConnector1">
            <a:avLst/>
          </a:prstGeom>
          <a:solidFill>
            <a:srgbClr val="5CA1FB"/>
          </a:solidFill>
          <a:ln w="38100" cap="flat" cmpd="sng" algn="ctr">
            <a:solidFill>
              <a:schemeClr val="tx1"/>
            </a:solidFill>
            <a:prstDash val="solid"/>
            <a:round/>
            <a:headEnd type="none" w="med" len="med"/>
            <a:tailEnd type="arrow"/>
          </a:ln>
          <a:effectLst/>
        </p:spPr>
      </p:cxnSp>
      <p:sp>
        <p:nvSpPr>
          <p:cNvPr id="21" name="Rectangle 20"/>
          <p:cNvSpPr/>
          <p:nvPr/>
        </p:nvSpPr>
        <p:spPr bwMode="auto">
          <a:xfrm>
            <a:off x="397018" y="6307899"/>
            <a:ext cx="8495917" cy="50414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ts val="300"/>
              </a:spcBef>
              <a:spcAft>
                <a:spcPct val="0"/>
              </a:spcAft>
              <a:buClrTx/>
              <a:buSzTx/>
              <a:buFontTx/>
              <a:buNone/>
              <a:tabLst/>
            </a:pPr>
            <a:r>
              <a:rPr lang="en-US" sz="1600" i="1" dirty="0" smtClean="0">
                <a:ea typeface="ＭＳ Ｐゴシック" pitchFamily="1" charset="-128"/>
              </a:rPr>
              <a:t>By focusing on Location first, </a:t>
            </a:r>
            <a:r>
              <a:rPr lang="en-US" sz="1600" i="1" dirty="0" err="1" smtClean="0">
                <a:ea typeface="ＭＳ Ｐゴシック" pitchFamily="1" charset="-128"/>
              </a:rPr>
              <a:t>IMMoRTALS</a:t>
            </a:r>
            <a:r>
              <a:rPr lang="en-US" sz="1600" i="1" dirty="0" smtClean="0">
                <a:ea typeface="ＭＳ Ｐゴシック" pitchFamily="1" charset="-128"/>
              </a:rPr>
              <a:t> is addressing a tactical SA functionality that is  </a:t>
            </a:r>
          </a:p>
          <a:p>
            <a:pPr marL="0" marR="0" indent="0" algn="ctr" defTabSz="914400" rtl="0" eaLnBrk="1" fontAlgn="base" latinLnBrk="0" hangingPunct="1">
              <a:lnSpc>
                <a:spcPct val="90000"/>
              </a:lnSpc>
              <a:spcBef>
                <a:spcPts val="300"/>
              </a:spcBef>
              <a:spcAft>
                <a:spcPct val="0"/>
              </a:spcAft>
              <a:buClrTx/>
              <a:buSzTx/>
              <a:buFontTx/>
              <a:buNone/>
              <a:tabLst/>
            </a:pPr>
            <a:r>
              <a:rPr lang="en-US" sz="1600" i="1" dirty="0" smtClean="0">
                <a:ea typeface="ＭＳ Ｐゴシック" pitchFamily="1" charset="-128"/>
              </a:rPr>
              <a:t>likely to cause or encounter significant changes over the life of the SA application</a:t>
            </a:r>
            <a:endParaRPr kumimoji="0" lang="en-US" sz="1600" i="1" u="none" strike="noStrike" cap="none" normalizeH="0" baseline="0" dirty="0" smtClean="0">
              <a:ln>
                <a:noFill/>
              </a:ln>
              <a:effectLst/>
              <a:ea typeface="ＭＳ Ｐゴシック" pitchFamily="1" charset="-128"/>
            </a:endParaRPr>
          </a:p>
        </p:txBody>
      </p:sp>
    </p:spTree>
    <p:extLst>
      <p:ext uri="{BB962C8B-B14F-4D97-AF65-F5344CB8AC3E}">
        <p14:creationId xmlns:p14="http://schemas.microsoft.com/office/powerpoint/2010/main" val="341522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44814</TotalTime>
  <Words>3182</Words>
  <Application>Microsoft Office PowerPoint</Application>
  <PresentationFormat>On-screen Show (4:3)</PresentationFormat>
  <Paragraphs>493</Paragraphs>
  <Slides>40</Slides>
  <Notes>13</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40</vt:i4>
      </vt:variant>
      <vt:variant>
        <vt:lpstr>Custom Shows</vt:lpstr>
      </vt:variant>
      <vt:variant>
        <vt:i4>2</vt:i4>
      </vt:variant>
    </vt:vector>
  </HeadingPairs>
  <TitlesOfParts>
    <vt:vector size="48" baseType="lpstr">
      <vt:lpstr>ＭＳ Ｐゴシック</vt:lpstr>
      <vt:lpstr>Arial</vt:lpstr>
      <vt:lpstr>Arial Narrow</vt:lpstr>
      <vt:lpstr>Calibri</vt:lpstr>
      <vt:lpstr>Wingdings</vt:lpstr>
      <vt:lpstr>1_BBN-RTN-Template</vt:lpstr>
      <vt:lpstr>PowerPoint Presentation</vt:lpstr>
      <vt:lpstr>Agenda</vt:lpstr>
      <vt:lpstr>Program Review</vt:lpstr>
      <vt:lpstr>Outline</vt:lpstr>
      <vt:lpstr>Programmatics</vt:lpstr>
      <vt:lpstr>Program Status/Summary of Progress</vt:lpstr>
      <vt:lpstr>Summary of Progress</vt:lpstr>
      <vt:lpstr>IMMoRTALS Goals and CONOPS</vt:lpstr>
      <vt:lpstr>Dimensions of Mission-Specific Tactical Situation Awareness*</vt:lpstr>
      <vt:lpstr>Two Flavors of Program Adaptation in IMMoRTALS</vt:lpstr>
      <vt:lpstr>Example Mission, Supporting Data Sources, &amp; Hardware/Software Assets</vt:lpstr>
      <vt:lpstr>Example Mission, Supporting Data Sources, &amp; Hardware/Software Assets</vt:lpstr>
      <vt:lpstr>Key Concepts and Assumptions</vt:lpstr>
      <vt:lpstr>Approach: Deriving Adaptation  </vt:lpstr>
      <vt:lpstr>Approach: Deriving Adaptation (contd) </vt:lpstr>
      <vt:lpstr>IMMoRTALS System Overview</vt:lpstr>
      <vt:lpstr>Phase 1 CPs</vt:lpstr>
      <vt:lpstr>Mapping Sample Mission into Phase 1 Challenge Problems</vt:lpstr>
      <vt:lpstr>Task 1: Offline adaptation in response to mission requirement changes</vt:lpstr>
      <vt:lpstr>Task 1: Substitute and Massage the Code</vt:lpstr>
      <vt:lpstr>Task 2: Offline adaptation to mission requirement and target environment change</vt:lpstr>
      <vt:lpstr>Task 2: Synthesize and add code that relieves the pressure on bandwidth </vt:lpstr>
      <vt:lpstr>R&amp;D Spotlight</vt:lpstr>
      <vt:lpstr>Topics</vt:lpstr>
      <vt:lpstr>Phase 1 workshop</vt:lpstr>
      <vt:lpstr>Outline</vt:lpstr>
      <vt:lpstr>LL Interaction</vt:lpstr>
      <vt:lpstr>Outline</vt:lpstr>
      <vt:lpstr>Looking ahead at Phase 2</vt:lpstr>
      <vt:lpstr>PowerPoint Presentation</vt:lpstr>
      <vt:lpstr>Demo</vt:lpstr>
      <vt:lpstr>PowerPoint Presentation</vt:lpstr>
      <vt:lpstr>Tech Transition</vt:lpstr>
      <vt:lpstr>ConOps: “Boots-on-the-ground” – Mission Activities at the Tactical Edge</vt:lpstr>
      <vt:lpstr>ConOps: Motivations for Lifecycle &amp; Resource Adaptation</vt:lpstr>
      <vt:lpstr>Organizing Changes and Adaptive Response to Changes</vt:lpstr>
      <vt:lpstr>TAK Server and ATAK</vt:lpstr>
      <vt:lpstr>Usability </vt:lpstr>
      <vt:lpstr>PowerPoint Presentation</vt:lpstr>
      <vt:lpstr>Conclusion, Action Items</vt:lpstr>
      <vt:lpstr>Custom Show 1</vt:lpstr>
      <vt:lpstr>Custom Show 2</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ppal</cp:lastModifiedBy>
  <cp:revision>2342</cp:revision>
  <cp:lastPrinted>2015-11-30T19:39:18Z</cp:lastPrinted>
  <dcterms:created xsi:type="dcterms:W3CDTF">2010-07-09T13:55:20Z</dcterms:created>
  <dcterms:modified xsi:type="dcterms:W3CDTF">2017-01-10T20:03:13Z</dcterms:modified>
</cp:coreProperties>
</file>